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1" r:id="rId23"/>
    <p:sldId id="292" r:id="rId24"/>
    <p:sldId id="294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FAD0F-0CF3-498D-AFE3-1608BE454CD2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87E97-7BCD-4B05-AFE4-E4C01BB99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صل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771A-9713-E35C-8FB4-F93FD01294E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8700" y="2628899"/>
            <a:ext cx="6489700" cy="1308101"/>
          </a:xfrm>
        </p:spPr>
        <p:txBody>
          <a:bodyPr anchor="ctr">
            <a:normAutofit/>
          </a:bodyPr>
          <a:lstStyle>
            <a:lvl1pPr algn="ctr" rtl="1">
              <a:defRPr sz="4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عنوان ایده را وارد نمایید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829EE-B989-A73A-31FB-8D425641F5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16500" y="4376736"/>
            <a:ext cx="4470400" cy="512764"/>
          </a:xfrm>
        </p:spPr>
        <p:txBody>
          <a:bodyPr anchor="ctr"/>
          <a:lstStyle>
            <a:lvl1pPr marL="0" indent="0" algn="ctr" rtl="1">
              <a:buNone/>
              <a:defRPr sz="2400"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نام تیم ارائه دهنده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جهیزات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توضیح فنی ایده </a:t>
            </a:r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 </a:t>
            </a:r>
            <a:r>
              <a:rPr lang="ar-SA" sz="1800" dirty="0">
                <a:solidFill>
                  <a:srgbClr val="2A276C"/>
                </a:solidFill>
                <a:cs typeface="B Titr" pitchFamily="2" charset="-78"/>
              </a:rPr>
              <a:t>(ورودی ها، عملیات فنی و خروجی های طرح  و تجهیزات مورد نیاز جهت اجرای ایده خود را بیان کنید.)</a:t>
            </a:r>
            <a:endParaRPr lang="fa-IR" sz="2000" dirty="0">
              <a:solidFill>
                <a:srgbClr val="2A276C"/>
              </a:solidFill>
              <a:cs typeface="B Titr" pitchFamily="2" charset="-78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64864" y="1682496"/>
            <a:ext cx="7755636" cy="4823079"/>
          </a:xfrm>
        </p:spPr>
        <p:txBody>
          <a:bodyPr anchor="t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1800" b="0" i="0" smtClean="0">
                <a:effectLst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مثال: 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سرور ابری (مثل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AWS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یا سرویس‌های داخلی مانند </a:t>
            </a:r>
            <a:r>
              <a:rPr lang="en-US" b="0" i="0" dirty="0" err="1">
                <a:solidFill>
                  <a:srgbClr val="2C2C36"/>
                </a:solidFill>
                <a:effectLst/>
                <a:latin typeface="system-ui"/>
              </a:rPr>
              <a:t>ArvanCloud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)</a:t>
            </a:r>
          </a:p>
          <a:p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API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های پردازش گفتار (مثل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Google Speech-to-Text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یا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Whisper)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تیم فنی شامل: ۱ توسعه‌دهنده فرانت‌اند (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React Native)،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۱ بک‌اند، ۱ متخصص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NLP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دستگاه‌های تست (موبایل اندروید/آی‌او‌اس برای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QA)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3FAE1-B26F-D4F6-5623-D8A6406773A3}"/>
              </a:ext>
            </a:extLst>
          </p:cNvPr>
          <p:cNvSpPr txBox="1"/>
          <p:nvPr userDrawn="1"/>
        </p:nvSpPr>
        <p:spPr>
          <a:xfrm>
            <a:off x="7046976" y="827177"/>
            <a:ext cx="430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2A276C"/>
                </a:solidFill>
                <a:cs typeface="B Titr" pitchFamily="2" charset="-78"/>
              </a:rPr>
              <a:t>تجهیزات و زیرساخت مورد نیاز: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196DC7-EA58-C6BA-5CFE-AB962C0AA3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038" y="1267842"/>
            <a:ext cx="3217862" cy="3328987"/>
          </a:xfrm>
        </p:spPr>
        <p:txBody>
          <a:bodyPr anchor="t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اگر تصویری از این مرحله دارید اینجا قرار دهید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AF3252-C2A3-C9BA-30A3-1602E6DB814C}"/>
              </a:ext>
            </a:extLst>
          </p:cNvPr>
          <p:cNvCxnSpPr/>
          <p:nvPr userDrawn="1"/>
        </p:nvCxnSpPr>
        <p:spPr>
          <a:xfrm flipH="1">
            <a:off x="8936736" y="1461096"/>
            <a:ext cx="2962656" cy="0"/>
          </a:xfrm>
          <a:prstGeom prst="line">
            <a:avLst/>
          </a:prstGeom>
          <a:ln w="38100">
            <a:solidFill>
              <a:srgbClr val="2A2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1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صویر محصول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تصویر محصول تولیدی و یا محصول مشابه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C80F70A-10B5-ED14-11B0-D39966BAE90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7680" y="1011810"/>
            <a:ext cx="5522563" cy="3328987"/>
          </a:xfrm>
        </p:spPr>
        <p:txBody>
          <a:bodyPr anchor="t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اگر تصویری از این مرحله دارید اینجا قرار دهید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C8E4975-610F-37A2-FCA3-57A6DAB79C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413" y="2971637"/>
            <a:ext cx="5522563" cy="3328987"/>
          </a:xfrm>
        </p:spPr>
        <p:txBody>
          <a:bodyPr anchor="t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اگر تصویری از این مرحله دارید اینجا قرار دهید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10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وآور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نوآوری و فناوری ایده شما چیست؟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64864" y="987552"/>
            <a:ext cx="7755636" cy="4279392"/>
          </a:xfrm>
        </p:spPr>
        <p:txBody>
          <a:bodyPr anchor="t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1800" b="0" i="0" smtClean="0">
                <a:effectLst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نوآوری ما: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ترکیب سناریوهای واقعی دانشگاهی/شغلی (مثل ارائه علمی یا مصاحبه کاری) با بازخورد لحظه‌ای 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استفاده از مدل‌های زبانی فارسی-انگلیسی شخصی‌سازی‌شده که خطاهای رایج فارسی‌زبانان 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فناوری به‌کاررفته: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موتور پردازش گفتار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با قابلیت درک لهجه فارسی در تلفظ انگلیسی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سیستم تطبیقی یادگیری که مسیر آموزش را بر اساس ضعف‌های فردی کاربر تنظیم می‌کند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رابط کاربری بازی‌محور که نرخ ترک یادگیری را تا ۶۰٪ کاهش می‌دهد (بر اساس آزمایش‌های اولیه)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196DC7-EA58-C6BA-5CFE-AB962C0AA3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038" y="987552"/>
            <a:ext cx="3217862" cy="3609277"/>
          </a:xfrm>
        </p:spPr>
        <p:txBody>
          <a:bodyPr anchor="t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اگر تصویری از این مرحله دارید اینجا قرار دهید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3D47E-139D-0D23-435F-6A70CE447DB8}"/>
              </a:ext>
            </a:extLst>
          </p:cNvPr>
          <p:cNvSpPr txBox="1"/>
          <p:nvPr userDrawn="1"/>
        </p:nvSpPr>
        <p:spPr>
          <a:xfrm>
            <a:off x="10306050" y="5406928"/>
            <a:ext cx="125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  <a:sym typeface="Wingdings 2" panose="05020102010507070707" pitchFamily="18" charset="2"/>
              </a:rPr>
              <a:t>ایده شما مبتنی بر کدام گزینه است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1889CC-16ED-2DF1-D217-CB60D77EF54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07358058"/>
              </p:ext>
            </p:extLst>
          </p:nvPr>
        </p:nvGraphicFramePr>
        <p:xfrm>
          <a:off x="6934200" y="5450832"/>
          <a:ext cx="3371850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7154">
                  <a:extLst>
                    <a:ext uri="{9D8B030D-6E8A-4147-A177-3AD203B41FA5}">
                      <a16:colId xmlns:a16="http://schemas.microsoft.com/office/drawing/2014/main" val="824633704"/>
                    </a:ext>
                  </a:extLst>
                </a:gridCol>
                <a:gridCol w="444696">
                  <a:extLst>
                    <a:ext uri="{9D8B030D-6E8A-4147-A177-3AD203B41FA5}">
                      <a16:colId xmlns:a16="http://schemas.microsoft.com/office/drawing/2014/main" val="2300817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1600" b="0" kern="100" dirty="0">
                          <a:effectLst/>
                          <a:cs typeface="B Nazanin" panose="00000400000000000000" pitchFamily="2" charset="-78"/>
                        </a:rPr>
                        <a:t>انجام طراحی از طریق ایده و طراحی داخلی </a:t>
                      </a:r>
                      <a:endParaRPr lang="en-US" sz="16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B Nazanin" panose="00000400000000000000" pitchFamily="2" charset="-78"/>
                        </a:rPr>
                        <a:t>⧠</a:t>
                      </a:r>
                      <a:endParaRPr lang="en-US" sz="16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452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1600" b="0" kern="100" dirty="0">
                          <a:cs typeface="B Nazanin" panose="00000400000000000000" pitchFamily="2" charset="-78"/>
                        </a:rPr>
                        <a:t>انجام طراحی از طریق مهندسی معکوس</a:t>
                      </a:r>
                      <a:endParaRPr lang="en-US" sz="16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B Nazanin" panose="00000400000000000000" pitchFamily="2" charset="-78"/>
                        </a:rPr>
                        <a:t>⧠</a:t>
                      </a:r>
                      <a:endParaRPr lang="en-US" sz="16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447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1600" b="0" kern="100" dirty="0">
                          <a:effectLst/>
                          <a:cs typeface="B Nazanin" panose="00000400000000000000" pitchFamily="2" charset="-78"/>
                        </a:rPr>
                        <a:t>انجام طراحی از طریق انتقال فناوری</a:t>
                      </a:r>
                      <a:endParaRPr lang="en-US" sz="16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B Nazanin" panose="00000400000000000000" pitchFamily="2" charset="-78"/>
                        </a:rPr>
                        <a:t>⧠</a:t>
                      </a:r>
                      <a:endParaRPr lang="en-US" sz="1800" b="0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8769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63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قدامات تاکنون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چه اقداماتی تاکنون برای طرح صورت پذیرفته است؟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176" y="987552"/>
            <a:ext cx="10974324" cy="5554082"/>
          </a:xfrm>
        </p:spPr>
        <p:txBody>
          <a:bodyPr anchor="t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b="0" i="0" smtClean="0">
                <a:effectLst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مراحل اجرای طرح: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تحقیق اولیه (آبان ۱۴۰۳):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مصاحبه با ۳۰ دانشجو از دانشگاه‌های قزوین برای شناسایی چالش‌های واقعی در مکالمه انگلیسی.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طراحی 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MVP (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دی ۱۴۰۳):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ساخت نسخه اولیه وب‌اپ با ۳ سناریوی مکالمه (مصاحبه شغلی، ارائه دانشگاهی، گفتگوی روزمره).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آزمایش کاربری (بهمن ۱۴۰۳):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تست با ۱۵ کاربر هدف؛ نرخ رضایت: ۸۷٪، نرخ ترک پس از ۳ روز: ۴۰٪ 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توسعه فاز اول (فروردین–اردیبهشت ۱۴۰۴):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طراحی رابط کاربری بازی‌محور و ادغام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API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پردازش گفتار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آماده‌سازی برای راه‌اندازی رسمی (خرداد ۱۴۰۴):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ثبت نام در رویداد «باور ۲» برای منتورینگ تخصصی و دسترسی به زیرساخت‌های پارک علم و فناوری.</a:t>
            </a:r>
          </a:p>
        </p:txBody>
      </p:sp>
    </p:spTree>
    <p:extLst>
      <p:ext uri="{BB962C8B-B14F-4D97-AF65-F5344CB8AC3E}">
        <p14:creationId xmlns:p14="http://schemas.microsoft.com/office/powerpoint/2010/main" val="318780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مطالعات بازار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3733800" y="3343656"/>
            <a:ext cx="758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600" dirty="0">
                <a:solidFill>
                  <a:srgbClr val="2A276C"/>
                </a:solidFill>
                <a:cs typeface="B Titr" panose="00000700000000000000" pitchFamily="2" charset="-78"/>
              </a:rPr>
              <a:t>مطالعات بازار</a:t>
            </a:r>
          </a:p>
        </p:txBody>
      </p:sp>
    </p:spTree>
    <p:extLst>
      <p:ext uri="{BB962C8B-B14F-4D97-AF65-F5344CB8AC3E}">
        <p14:creationId xmlns:p14="http://schemas.microsoft.com/office/powerpoint/2010/main" val="122555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خش بندی مشتریان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بخش بندی مشتریان (مشتریان هدف ما در این طرح چه کسانی هستند؟)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176" y="987552"/>
            <a:ext cx="10974324" cy="5554082"/>
          </a:xfrm>
        </p:spPr>
        <p:txBody>
          <a:bodyPr anchor="ctr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b="0" i="0" smtClean="0">
                <a:effectLst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مشتری اصلی: 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دانشجویان فارسی‌زبان دانشگاه‌های استان قزوین (۱۹–۲۶ سال)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سطح زبان: مبتدی تا متوسط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نیاز فوری: ارائه دانشگاهی، مصاحبه شغلی، یا آزمون‌های بین‌المللی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رفتار: استفاده روزانه از موبایل، تمایل به یادگیری کوتاه‌مدت و تعاملی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مشتری ثانویه 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دانش‌آموزان پایه دوازدهم و کنکوری‌های استان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جوانان شاغل ۲۵–۳۵ سال که برای ارتقای شغلی به مکالمه انگلیسی نیاز دارند</a:t>
            </a:r>
          </a:p>
        </p:txBody>
      </p:sp>
    </p:spTree>
    <p:extLst>
      <p:ext uri="{BB962C8B-B14F-4D97-AF65-F5344CB8AC3E}">
        <p14:creationId xmlns:p14="http://schemas.microsoft.com/office/powerpoint/2010/main" val="1385390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کل بازار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(مشخص کردن کل بازار محصول ، بخش های بازار و بازار هدف این طرح)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440" y="987552"/>
            <a:ext cx="7719060" cy="5554082"/>
          </a:xfrm>
        </p:spPr>
        <p:txBody>
          <a:bodyPr anchor="ctr">
            <a:no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1800" b="0" i="0" smtClean="0">
                <a:effectLst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 sz="1600">
                <a:cs typeface="B Nazanin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کل بازار (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TAM – Total Addressable Market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) :</a:t>
            </a:r>
            <a:br>
              <a:rPr lang="en-US" b="0" i="0" dirty="0">
                <a:solidFill>
                  <a:srgbClr val="2C2C36"/>
                </a:solidFill>
                <a:effectLst/>
                <a:latin typeface="system-ui"/>
              </a:rPr>
            </a:b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تمامی افراد فارسی‌زبان در ایران که به دنبال یادگیری انگلیسی هستند: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≈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۱۲ میلیون نفر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(منبع: مرکز آمار ایران + گزارش‌های آموزش زبان)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بخش‌های بازار (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SAM – Serviceable Addressable Market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) 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: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دانشجویان دانشگاه‌ها (≈ ۴.۵ میلیون نفر)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دانش‌آموزان پایه دوازدهم و کنکوری‌ها (≈ ۱.۲ میلیون نفر)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بازار هدف اولیه (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SOM – Serviceable Obtainable Market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): 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دانشجویان دانشگاه‌های استان قزوین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(≈ ۳۰,۰۰۰ نفر)</a:t>
            </a:r>
          </a:p>
          <a:p>
            <a:pPr lvl="1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دلیل انتخاب: دسترسی آسان، نیاز مشخص به مکالمه آکادمیک/شغلی، حمایت دانشگاه‌ها و پارک علم و فناوری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ویژگی‌های بازار هدف: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pPr lvl="2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سن: ۱۹–۲۶ سال</a:t>
            </a:r>
          </a:p>
          <a:p>
            <a:pPr lvl="2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سطح زبان: مبتدی تا متوسط</a:t>
            </a:r>
          </a:p>
          <a:p>
            <a:pPr lvl="2"/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رفتار: استفاده روزانه از موبایل، تمایل به یادگیری تعاملی و کوتاه‌مدت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F8A989C-F9E5-2DD6-6061-2094A17E5B0B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90525" y="987552"/>
            <a:ext cx="3425825" cy="4218432"/>
          </a:xfrm>
        </p:spPr>
        <p:txBody>
          <a:bodyPr anchor="ctr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نمودار مرتبط با اطلاعات بازار را اینجا قرار دهید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64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مزیت رقابت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3733800" y="3343656"/>
            <a:ext cx="758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600" dirty="0">
                <a:solidFill>
                  <a:srgbClr val="2A276C"/>
                </a:solidFill>
                <a:cs typeface="B Titr" panose="00000700000000000000" pitchFamily="2" charset="-78"/>
              </a:rPr>
              <a:t>مزیت رقابتی</a:t>
            </a:r>
          </a:p>
        </p:txBody>
      </p:sp>
    </p:spTree>
    <p:extLst>
      <p:ext uri="{BB962C8B-B14F-4D97-AF65-F5344CB8AC3E}">
        <p14:creationId xmlns:p14="http://schemas.microsoft.com/office/powerpoint/2010/main" val="309011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رقبا در بازار داخلی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معرفی رقبا در بازار داخلی و نقاط ضعف و قوت به تفکیک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B80356-9DB1-3EA6-49F6-94003D1FC9A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87415997"/>
              </p:ext>
            </p:extLst>
          </p:nvPr>
        </p:nvGraphicFramePr>
        <p:xfrm>
          <a:off x="2462783" y="1068007"/>
          <a:ext cx="9060879" cy="523525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69793">
                  <a:extLst>
                    <a:ext uri="{9D8B030D-6E8A-4147-A177-3AD203B41FA5}">
                      <a16:colId xmlns:a16="http://schemas.microsoft.com/office/drawing/2014/main" val="1874968311"/>
                    </a:ext>
                  </a:extLst>
                </a:gridCol>
                <a:gridCol w="3401568">
                  <a:extLst>
                    <a:ext uri="{9D8B030D-6E8A-4147-A177-3AD203B41FA5}">
                      <a16:colId xmlns:a16="http://schemas.microsoft.com/office/drawing/2014/main" val="2496284587"/>
                    </a:ext>
                  </a:extLst>
                </a:gridCol>
                <a:gridCol w="1989518">
                  <a:extLst>
                    <a:ext uri="{9D8B030D-6E8A-4147-A177-3AD203B41FA5}">
                      <a16:colId xmlns:a16="http://schemas.microsoft.com/office/drawing/2014/main" val="3597452241"/>
                    </a:ext>
                  </a:extLst>
                </a:gridCol>
              </a:tblGrid>
              <a:tr h="492926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سه نقطه ضعف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سه نقطه قوت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نام رقیب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57743"/>
                  </a:ext>
                </a:extLst>
              </a:tr>
              <a:tr h="1580777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684467"/>
                  </a:ext>
                </a:extLst>
              </a:tr>
              <a:tr h="1580777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57178"/>
                  </a:ext>
                </a:extLst>
              </a:tr>
              <a:tr h="1580777"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648701"/>
                  </a:ext>
                </a:extLst>
              </a:tr>
            </a:tbl>
          </a:graphicData>
        </a:graphic>
      </p:graphicFrame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00E4AC7-5BB4-9E35-FF4B-17D001B59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200" y="1630680"/>
            <a:ext cx="1844040" cy="141732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رقیب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3E76549-8C54-B131-6133-701293C03C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440" y="1631252"/>
            <a:ext cx="3271437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قوت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49202F4-3F42-9C17-2BF5-52F2D7DF10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0321" y="1630680"/>
            <a:ext cx="3444240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ضعف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6CF0A88C-30E9-AC15-FB09-4779DA9B34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1200" y="3221450"/>
            <a:ext cx="1844040" cy="141732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رقیب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20193E-EDE5-8013-86D4-5C2B112188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7440" y="3222022"/>
            <a:ext cx="3271437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قوت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8A933191-D004-19EA-4AEF-B0C42746E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0321" y="3221450"/>
            <a:ext cx="3444240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ضعف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7193AE97-672C-E5D5-5CCC-4FBAB9716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01200" y="4810553"/>
            <a:ext cx="1844040" cy="141732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رقیب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7125D616-5DB5-AFF7-2E94-D2C71DAE24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7440" y="4811125"/>
            <a:ext cx="3271437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قوت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E24369D4-515F-A0FD-EAE7-A758B0484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60321" y="4810553"/>
            <a:ext cx="3444240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ضعف</a:t>
            </a:r>
          </a:p>
        </p:txBody>
      </p:sp>
    </p:spTree>
    <p:extLst>
      <p:ext uri="{BB962C8B-B14F-4D97-AF65-F5344CB8AC3E}">
        <p14:creationId xmlns:p14="http://schemas.microsoft.com/office/powerpoint/2010/main" val="1620933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رقبا در بازار خارجی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معرفی رقبا در بازار خارجی و نقاط ضعف و قوت به تفکیک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B80356-9DB1-3EA6-49F6-94003D1FC9A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87415997"/>
              </p:ext>
            </p:extLst>
          </p:nvPr>
        </p:nvGraphicFramePr>
        <p:xfrm>
          <a:off x="2462783" y="1068007"/>
          <a:ext cx="9060879" cy="523525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669793">
                  <a:extLst>
                    <a:ext uri="{9D8B030D-6E8A-4147-A177-3AD203B41FA5}">
                      <a16:colId xmlns:a16="http://schemas.microsoft.com/office/drawing/2014/main" val="1874968311"/>
                    </a:ext>
                  </a:extLst>
                </a:gridCol>
                <a:gridCol w="3401568">
                  <a:extLst>
                    <a:ext uri="{9D8B030D-6E8A-4147-A177-3AD203B41FA5}">
                      <a16:colId xmlns:a16="http://schemas.microsoft.com/office/drawing/2014/main" val="2496284587"/>
                    </a:ext>
                  </a:extLst>
                </a:gridCol>
                <a:gridCol w="1989518">
                  <a:extLst>
                    <a:ext uri="{9D8B030D-6E8A-4147-A177-3AD203B41FA5}">
                      <a16:colId xmlns:a16="http://schemas.microsoft.com/office/drawing/2014/main" val="3597452241"/>
                    </a:ext>
                  </a:extLst>
                </a:gridCol>
              </a:tblGrid>
              <a:tr h="492926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سه نقطه ضعف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سه نقطه قوت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نام رقیب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57743"/>
                  </a:ext>
                </a:extLst>
              </a:tr>
              <a:tr h="1580777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684467"/>
                  </a:ext>
                </a:extLst>
              </a:tr>
              <a:tr h="1580777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57178"/>
                  </a:ext>
                </a:extLst>
              </a:tr>
              <a:tr h="1580777"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648701"/>
                  </a:ext>
                </a:extLst>
              </a:tr>
            </a:tbl>
          </a:graphicData>
        </a:graphic>
      </p:graphicFrame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D00E4AC7-5BB4-9E35-FF4B-17D001B598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200" y="1630680"/>
            <a:ext cx="1844040" cy="141732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رقیب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23E76549-8C54-B131-6133-701293C03C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7440" y="1631252"/>
            <a:ext cx="3271437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قوت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49202F4-3F42-9C17-2BF5-52F2D7DF10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0321" y="1630680"/>
            <a:ext cx="3444240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ضعف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6CF0A88C-30E9-AC15-FB09-4779DA9B34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1200" y="3221450"/>
            <a:ext cx="1844040" cy="141732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رقیب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9F20193E-EDE5-8013-86D4-5C2B112188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7440" y="3222022"/>
            <a:ext cx="3271437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قوت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8A933191-D004-19EA-4AEF-B0C42746E8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0321" y="3221450"/>
            <a:ext cx="3444240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ضعف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7193AE97-672C-E5D5-5CCC-4FBAB9716C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01200" y="4810553"/>
            <a:ext cx="1844040" cy="141732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رقیب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7125D616-5DB5-AFF7-2E94-D2C71DAE24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7440" y="4811125"/>
            <a:ext cx="3271437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قوت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id="{E24369D4-515F-A0FD-EAE7-A758B04840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60321" y="4810553"/>
            <a:ext cx="3444240" cy="1416748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سه نقطه ضعف</a:t>
            </a:r>
          </a:p>
        </p:txBody>
      </p:sp>
    </p:spTree>
    <p:extLst>
      <p:ext uri="{BB962C8B-B14F-4D97-AF65-F5344CB8AC3E}">
        <p14:creationId xmlns:p14="http://schemas.microsoft.com/office/powerpoint/2010/main" val="311790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یم ما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3683000" y="3327400"/>
            <a:ext cx="758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7200" dirty="0">
                <a:solidFill>
                  <a:srgbClr val="2A276C"/>
                </a:solidFill>
                <a:cs typeface="B Titr" panose="00000700000000000000" pitchFamily="2" charset="-78"/>
              </a:rPr>
              <a:t>معرفی اعضای تیم</a:t>
            </a:r>
          </a:p>
        </p:txBody>
      </p:sp>
    </p:spTree>
    <p:extLst>
      <p:ext uri="{BB962C8B-B14F-4D97-AF65-F5344CB8AC3E}">
        <p14:creationId xmlns:p14="http://schemas.microsoft.com/office/powerpoint/2010/main" val="2616414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رزش پیشنهادی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مزیت رقابتی و شاخص اصلی ایده شما  نسبت به رقبا چیست و چه ارزش پیشنهادی خلق می کنید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176" y="987552"/>
            <a:ext cx="10974324" cy="5554082"/>
          </a:xfrm>
        </p:spPr>
        <p:txBody>
          <a:bodyPr anchor="ctr">
            <a:no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1800" b="0" i="0" kern="1200" dirty="0" smtClean="0">
                <a:solidFill>
                  <a:srgbClr val="111827"/>
                </a:solidFill>
                <a:effectLst/>
                <a:latin typeface="system-ui"/>
                <a:ea typeface="+mn-ea"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solidFill>
                  <a:srgbClr val="2A276C"/>
                </a:solidFill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ارزش پیشنهادی ما:</a:t>
            </a:r>
            <a:br>
              <a:rPr lang="fa-IR" b="0" i="0" dirty="0">
                <a:solidFill>
                  <a:srgbClr val="2C2C36"/>
                </a:solidFill>
                <a:effectLst/>
                <a:latin typeface="system-ui"/>
              </a:rPr>
            </a:b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ارائه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تجربه‌ای شخصی‌سازی‌شده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که دانشجوی فارسی‌زبان را در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کمترین زمان ممکن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قادر می‌سازد تا در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موقعیت‌های واقعی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(ارائه دانشگاهی، مصاحبه شغلی، گفتگو با استاد خارجی) با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اعتماد به نفس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انگلیسی صحبت کند — نه فقط تست بدهد.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مزیت رقابتی کلیدی: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اولین اپلیکیشن مبتنی بر «سناریوهای آکادمیک/شغلی ایرانی»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: برخلاف رقبای خارجی که سناریوهای عمومی دارند (مثل "رزرو هتل")، ما روی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نیازهای واقعی دانشجویان ایرانی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تمرکز کرده‌ایم.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هوش مصنوعی متخصص در خطاهای فارسی‌زبانان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: سیستم ما به‌طور خاص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تلفظ‌های اشتباه رایج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شاخص تمایز اصلی </a:t>
            </a:r>
            <a:r>
              <a:rPr lang="fa-IR" b="0" i="0" dirty="0">
                <a:solidFill>
                  <a:srgbClr val="8F91A8"/>
                </a:solidFill>
                <a:effectLst/>
                <a:latin typeface="system-ui"/>
              </a:rPr>
              <a:t>در </a:t>
            </a:r>
            <a:r>
              <a:rPr lang="en-US" b="0" i="0" dirty="0">
                <a:solidFill>
                  <a:srgbClr val="8F91A8"/>
                </a:solidFill>
                <a:effectLst/>
                <a:latin typeface="system-ui"/>
              </a:rPr>
              <a:t>X، </a:t>
            </a:r>
            <a:r>
              <a:rPr lang="fa-IR" b="0" i="0" dirty="0">
                <a:solidFill>
                  <a:srgbClr val="8F91A8"/>
                </a:solidFill>
                <a:effectLst/>
                <a:latin typeface="system-ui"/>
              </a:rPr>
              <a:t>دانشجو پس از ۴ هفته، یک ارائه ۳ دقیقه‌ای انگلیسی را بدون سکوت انجام می‌دهد.</a:t>
            </a:r>
          </a:p>
        </p:txBody>
      </p:sp>
    </p:spTree>
    <p:extLst>
      <p:ext uri="{BB962C8B-B14F-4D97-AF65-F5344CB8AC3E}">
        <p14:creationId xmlns:p14="http://schemas.microsoft.com/office/powerpoint/2010/main" val="3345561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طلاعات مالی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3733800" y="3343656"/>
            <a:ext cx="758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600" dirty="0">
                <a:solidFill>
                  <a:srgbClr val="2A276C"/>
                </a:solidFill>
                <a:cs typeface="B Titr" panose="00000700000000000000" pitchFamily="2" charset="-78"/>
              </a:rPr>
              <a:t>اطلاعات مالی ایده</a:t>
            </a:r>
          </a:p>
        </p:txBody>
      </p:sp>
    </p:spTree>
    <p:extLst>
      <p:ext uri="{BB962C8B-B14F-4D97-AF65-F5344CB8AC3E}">
        <p14:creationId xmlns:p14="http://schemas.microsoft.com/office/powerpoint/2010/main" val="135498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هزینه‌ها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هزینه‌های ثابت و متغیر شما در سال اول چه خواهند بود؟و چه سهمی از کل هزینه ها دارند؟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5BFB68-6FF1-18AB-928D-2A4161B8F87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80741937"/>
              </p:ext>
            </p:extLst>
          </p:nvPr>
        </p:nvGraphicFramePr>
        <p:xfrm>
          <a:off x="1917700" y="986366"/>
          <a:ext cx="9728200" cy="536363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806700">
                  <a:extLst>
                    <a:ext uri="{9D8B030D-6E8A-4147-A177-3AD203B41FA5}">
                      <a16:colId xmlns:a16="http://schemas.microsoft.com/office/drawing/2014/main" val="565757277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98315236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50709372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4267468715"/>
                    </a:ext>
                  </a:extLst>
                </a:gridCol>
              </a:tblGrid>
              <a:tr h="536363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مجموع (تومان)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مبلغ (تومان)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عنوان هزینه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نوع هزینه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560326"/>
                  </a:ext>
                </a:extLst>
              </a:tr>
              <a:tr h="536363">
                <a:tc row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فضا (اجاره</a:t>
                      </a:r>
                      <a:r>
                        <a:rPr lang="fa-IR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 / تملک)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ثابت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495862"/>
                  </a:ext>
                </a:extLst>
              </a:tr>
              <a:tr h="536363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هزینه تجهیزات</a:t>
                      </a:r>
                      <a:r>
                        <a:rPr lang="fa-IR" b="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 مورد نیاز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274097"/>
                  </a:ext>
                </a:extLst>
              </a:tr>
              <a:tr h="536363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هزینه های راه اندازی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512018"/>
                  </a:ext>
                </a:extLst>
              </a:tr>
              <a:tr h="536363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هزینه های زیرساخت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806246"/>
                  </a:ext>
                </a:extLst>
              </a:tr>
              <a:tr h="536363">
                <a:tc rowSpan="4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هزینه های پرسنلی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جاری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567574"/>
                  </a:ext>
                </a:extLst>
              </a:tr>
              <a:tr h="536363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هزینه مواد اولیه مورد نیاز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65485"/>
                  </a:ext>
                </a:extLst>
              </a:tr>
              <a:tr h="536363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cs typeface="B Nazanin" panose="00000400000000000000" pitchFamily="2" charset="-78"/>
                        </a:rPr>
                        <a:t>هزینه بازاریابی 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849505"/>
                  </a:ext>
                </a:extLst>
              </a:tr>
              <a:tr h="536363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سایر</a:t>
                      </a:r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653811"/>
                  </a:ext>
                </a:extLst>
              </a:tr>
              <a:tr h="536363">
                <a:tc gridSpan="2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مجموع (تومان)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260949"/>
                  </a:ext>
                </a:extLst>
              </a:tr>
            </a:tbl>
          </a:graphicData>
        </a:graphic>
      </p:graphicFrame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1D9B3FDD-3770-63C4-50CA-0E9B0671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7900" y="1554480"/>
            <a:ext cx="3053080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DACF450-B46A-705B-83A5-F3546BC666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7900" y="2099734"/>
            <a:ext cx="3053080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44686E9-6946-8862-760F-3A22AB2C58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87900" y="2629748"/>
            <a:ext cx="3053080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ACD4C9B3-3C65-85D3-97E8-91C61DD872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7900" y="3175002"/>
            <a:ext cx="3053080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3EB73BA-04AA-F56C-62D7-85411259BA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7900" y="3704160"/>
            <a:ext cx="3053080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1809A28-B67F-9CE3-FB25-602B259172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7900" y="4249414"/>
            <a:ext cx="3053080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DA68CE62-9F94-DB60-0348-D382D186F0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7900" y="4779428"/>
            <a:ext cx="3053080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5E1D96F6-4285-8DD4-072B-F11829D7E3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7900" y="5324682"/>
            <a:ext cx="3053080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B68C2423-527A-C2D0-8BCA-066331E172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09774" y="2370668"/>
            <a:ext cx="2657476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CB01162-0871-C4C4-FE0A-70733DB727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09774" y="4478014"/>
            <a:ext cx="2657476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6213083-2B48-5389-4D9D-4F6F37808F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09774" y="5837339"/>
            <a:ext cx="5831206" cy="457200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684087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هزینه‌ها نمودار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هزینه‌های ثابت و متغیر شما در سال اول چه خواهند بود؟و چه سهمی از کل هزینه ها دارند؟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2993E4-5A29-A8DD-FF7C-DA6BDF97797E}"/>
              </a:ext>
            </a:extLst>
          </p:cNvPr>
          <p:cNvSpPr txBox="1"/>
          <p:nvPr userDrawn="1"/>
        </p:nvSpPr>
        <p:spPr>
          <a:xfrm>
            <a:off x="838200" y="8878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نمودار هزینه ها</a:t>
            </a:r>
          </a:p>
        </p:txBody>
      </p:sp>
      <p:sp>
        <p:nvSpPr>
          <p:cNvPr id="17" name="Chart Placeholder 16">
            <a:extLst>
              <a:ext uri="{FF2B5EF4-FFF2-40B4-BE49-F238E27FC236}">
                <a16:creationId xmlns:a16="http://schemas.microsoft.com/office/drawing/2014/main" id="{78CB9C09-2220-EF61-888A-99BF84457A7B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838200" y="1422400"/>
            <a:ext cx="10515600" cy="4940300"/>
          </a:xfr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cs typeface="B Nazanin" panose="00000400000000000000" pitchFamily="2" charset="-78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a-IR" dirty="0"/>
              <a:t>نمودار مرتبط با اطلاعات بازار را اینجا قرار دهید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79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درآمد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یک پیش‌بینی واقع‌بینانه از درآمد سال اول ارائه دهید. </a:t>
            </a:r>
            <a:r>
              <a:rPr lang="fa-IR" sz="1800" dirty="0">
                <a:solidFill>
                  <a:srgbClr val="2A276C"/>
                </a:solidFill>
                <a:cs typeface="B Titr" pitchFamily="2" charset="-78"/>
              </a:rPr>
              <a:t>فرضیات خود را ذکر کنید (مثلاً تعداد مشتری، میانگین فروش)</a:t>
            </a:r>
            <a:endParaRPr lang="fa-IR" sz="2000" dirty="0">
              <a:solidFill>
                <a:srgbClr val="2A276C"/>
              </a:solidFill>
              <a:cs typeface="B Titr" pitchFamily="2" charset="-78"/>
            </a:endParaRPr>
          </a:p>
        </p:txBody>
      </p:sp>
      <p:sp>
        <p:nvSpPr>
          <p:cNvPr id="3" name="Content Placeholder 53">
            <a:extLst>
              <a:ext uri="{FF2B5EF4-FFF2-40B4-BE49-F238E27FC236}">
                <a16:creationId xmlns:a16="http://schemas.microsoft.com/office/drawing/2014/main" id="{C25B897C-461C-2C2D-2DC0-997A7C4CAA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176" y="987552"/>
            <a:ext cx="10974324" cy="5554082"/>
          </a:xfrm>
        </p:spPr>
        <p:txBody>
          <a:bodyPr anchor="ctr">
            <a:no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b="1" i="0" smtClean="0">
                <a:effectLst/>
              </a:defRPr>
            </a:lvl1pPr>
            <a:lvl2pPr algn="r" rtl="1">
              <a:lnSpc>
                <a:spcPct val="150000"/>
              </a:lnSpc>
              <a:defRPr sz="1600">
                <a:solidFill>
                  <a:srgbClr val="2A276C"/>
                </a:solidFill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1" i="0" dirty="0">
                <a:solidFill>
                  <a:srgbClr val="2C2C36"/>
                </a:solidFill>
                <a:effectLst/>
                <a:latin typeface="system-ui"/>
              </a:rPr>
              <a:t>فرضیات کلیدی: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بازار هدف اولیه: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۳۰,۰۰۰ دانشجوی دانشگاه‌های قزوین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نرخ تبدیل کاربر رایگان به پولی: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۲٪ (واقع‌بینانه) / ۰.۵٪ (بدبینانه)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میانگین درآمد هر کاربر (اشتراک ماهانه):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۳۰,۰۰۰ تومان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رشد ماهانه کاربران فعال: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۱۰٪ (واقع‌بینانه) / بدون رشد (بدبینانه)</a:t>
            </a:r>
          </a:p>
          <a:p>
            <a:endParaRPr lang="fa-IR" b="0" i="0" dirty="0">
              <a:solidFill>
                <a:srgbClr val="111827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میزان درآمد سال اول: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به ازای ۶۰۰ نفر کاربر، درآمدی معادل ۱۰۸ میلیون تومان</a:t>
            </a:r>
          </a:p>
        </p:txBody>
      </p:sp>
    </p:spTree>
    <p:extLst>
      <p:ext uri="{BB962C8B-B14F-4D97-AF65-F5344CB8AC3E}">
        <p14:creationId xmlns:p14="http://schemas.microsoft.com/office/powerpoint/2010/main" val="1249696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حاشیه سود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چه حاشیه سود ناخالصی برآورد می کنید؟</a:t>
            </a:r>
          </a:p>
        </p:txBody>
      </p:sp>
      <p:sp>
        <p:nvSpPr>
          <p:cNvPr id="2" name="Content Placeholder 53">
            <a:extLst>
              <a:ext uri="{FF2B5EF4-FFF2-40B4-BE49-F238E27FC236}">
                <a16:creationId xmlns:a16="http://schemas.microsoft.com/office/drawing/2014/main" id="{C67767B6-F392-8403-9B49-2853C1575A2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25900" y="987552"/>
            <a:ext cx="7594600" cy="5554082"/>
          </a:xfrm>
        </p:spPr>
        <p:txBody>
          <a:bodyPr anchor="ctr">
            <a:noAutofit/>
          </a:bodyPr>
          <a:lstStyle>
            <a:lvl1pPr marL="0" indent="0" algn="r" rtl="1">
              <a:lnSpc>
                <a:spcPct val="150000"/>
              </a:lnSpc>
              <a:buFont typeface="Arial" panose="020B0604020202020204" pitchFamily="34" charset="0"/>
              <a:buNone/>
              <a:defRPr lang="fa-IR" b="0" i="0" smtClean="0">
                <a:effectLst/>
              </a:defRPr>
            </a:lvl1pPr>
            <a:lvl2pPr algn="r" rtl="1">
              <a:lnSpc>
                <a:spcPct val="150000"/>
              </a:lnSpc>
              <a:defRPr sz="1600">
                <a:solidFill>
                  <a:srgbClr val="2A276C"/>
                </a:solidFill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1" i="0" dirty="0">
                <a:solidFill>
                  <a:srgbClr val="2C2C36"/>
                </a:solidFill>
                <a:effectLst/>
                <a:latin typeface="system-ui"/>
              </a:rPr>
              <a:t>حاشیه سود ناخالص 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هزینه متغیر هر کاربر ≈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۳,۰۰۰ تومان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(سرور، پشتیبانی، کارمزد)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حاشیه سود ناخالص = </a:t>
            </a:r>
            <a:r>
              <a:rPr lang="fa-IR" b="0" i="0" dirty="0">
                <a:solidFill>
                  <a:srgbClr val="2C2C36"/>
                </a:solidFill>
                <a:effectLst/>
                <a:latin typeface="KaTeX_Main"/>
              </a:rPr>
              <a:t>30,00030,000−3,000​=90%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862DAA7D-3F2A-C8E9-6765-F6D74DC60193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90525" y="987552"/>
            <a:ext cx="3425825" cy="4218432"/>
          </a:xfrm>
        </p:spPr>
        <p:txBody>
          <a:bodyPr anchor="ctr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نمودار مرتبط با اطلاعات بازار را اینجا قرار دهید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19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قطه سر به سر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نقطه سر به سر: چه تعداد فروش یا چه میزان درآمد نیاز دارید تا هزینه‌های خود را پوشش دهید؟ </a:t>
            </a:r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862DAA7D-3F2A-C8E9-6765-F6D74DC60193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90525" y="987552"/>
            <a:ext cx="3425825" cy="4218432"/>
          </a:xfrm>
        </p:spPr>
        <p:txBody>
          <a:bodyPr anchor="ctr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نمودار مرتبط با اطلاعات بازار را اینجا قرار دهید</a:t>
            </a:r>
            <a:endParaRPr lang="en-US" dirty="0"/>
          </a:p>
        </p:txBody>
      </p:sp>
      <p:sp>
        <p:nvSpPr>
          <p:cNvPr id="3" name="Content Placeholder 53">
            <a:extLst>
              <a:ext uri="{FF2B5EF4-FFF2-40B4-BE49-F238E27FC236}">
                <a16:creationId xmlns:a16="http://schemas.microsoft.com/office/drawing/2014/main" id="{7C1BC1E5-E93A-01DF-4E9A-2931C7F107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25900" y="987552"/>
            <a:ext cx="7594600" cy="5554082"/>
          </a:xfrm>
        </p:spPr>
        <p:txBody>
          <a:bodyPr anchor="ctr">
            <a:no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b="0" i="0" smtClean="0">
                <a:effectLst/>
              </a:defRPr>
            </a:lvl1pPr>
            <a:lvl2pPr algn="r" rtl="1">
              <a:lnSpc>
                <a:spcPct val="150000"/>
              </a:lnSpc>
              <a:defRPr sz="1600">
                <a:solidFill>
                  <a:srgbClr val="2A276C"/>
                </a:solidFill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1" i="0" dirty="0">
                <a:solidFill>
                  <a:srgbClr val="2C2C36"/>
                </a:solidFill>
                <a:effectLst/>
                <a:latin typeface="system-ui"/>
              </a:rPr>
              <a:t>هزینه‌های ثابت سال اول (تخمینی):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توسعه اپ، هاست، پشتیبانی فنی: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۱۰۰ میلیون تومان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1" i="0" dirty="0">
                <a:solidFill>
                  <a:srgbClr val="2C2C36"/>
                </a:solidFill>
                <a:effectLst/>
                <a:latin typeface="system-ui"/>
              </a:rPr>
              <a:t>مدل درآمد: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اشتراک ماهانه: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۳۰,۰۰۰ تومان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1" i="0" dirty="0">
                <a:solidFill>
                  <a:srgbClr val="2C2C36"/>
                </a:solidFill>
                <a:effectLst/>
                <a:latin typeface="system-ui"/>
              </a:rPr>
              <a:t>محاسبه نقطه سر به سر: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درآمد لازم برای پوشش هزینه‌ها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: ۱۰۰,۰۰۰,۰۰۰ تومان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تعداد مشتریان مورد نیاز (با اشتراک یک‌ماهه)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: </a:t>
            </a:r>
            <a:r>
              <a:rPr lang="fa-IR" b="0" i="0" dirty="0">
                <a:solidFill>
                  <a:srgbClr val="2C2C36"/>
                </a:solidFill>
                <a:effectLst/>
                <a:latin typeface="KaTeX_Main"/>
              </a:rPr>
              <a:t>30,000100,000,000​≈3,334 نفر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اما با میانگین مدت اشتراک ۳ ماه (واقع‌بینانه)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: فقط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≈ 1,112 مشتری فعال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برای رسیدن به نقطه سر به سر کافی است.</a:t>
            </a:r>
          </a:p>
        </p:txBody>
      </p:sp>
    </p:spTree>
    <p:extLst>
      <p:ext uri="{BB962C8B-B14F-4D97-AF65-F5344CB8AC3E}">
        <p14:creationId xmlns:p14="http://schemas.microsoft.com/office/powerpoint/2010/main" val="23291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امین مالی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روش های تامین مالی مورد نظر برای تامین سرمایه اولیه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6D0115-81B6-767C-2451-41A7362EF83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26630762"/>
              </p:ext>
            </p:extLst>
          </p:nvPr>
        </p:nvGraphicFramePr>
        <p:xfrm>
          <a:off x="2594769" y="1093406"/>
          <a:ext cx="7002462" cy="349129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87496831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496284587"/>
                    </a:ext>
                  </a:extLst>
                </a:gridCol>
                <a:gridCol w="2570162">
                  <a:extLst>
                    <a:ext uri="{9D8B030D-6E8A-4147-A177-3AD203B41FA5}">
                      <a16:colId xmlns:a16="http://schemas.microsoft.com/office/drawing/2014/main" val="3597452241"/>
                    </a:ext>
                  </a:extLst>
                </a:gridCol>
              </a:tblGrid>
              <a:tr h="49875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درصد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مبلغ (تومان)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شرح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57743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آورده</a:t>
                      </a:r>
                      <a:r>
                        <a:rPr lang="fa-IR" sz="18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 شخصی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684467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اضافه کردن شریک مالی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57178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سرمایه گذار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648701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تسهیلات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504078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سایر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318900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B Nazanin" panose="00000400000000000000" pitchFamily="2" charset="-78"/>
                        </a:rPr>
                        <a:t>مجموع</a:t>
                      </a: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611083"/>
                  </a:ext>
                </a:extLst>
              </a:tr>
            </a:tbl>
          </a:graphicData>
        </a:graphic>
      </p:graphicFrame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C9BC2F7-6756-495C-A7EA-6E3CC4BE0F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3539" y="1638779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6A9B2455-20EB-F278-1F5F-8B4DF6301C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54299" y="1638779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2DF7F05-E0AB-B5C3-0A03-355FBF1B3C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3539" y="2126459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66961F42-8415-524C-21E3-EB718B52D1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4299" y="2126459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7B0DD9E-49AC-9030-FA7A-F59B25EEF7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3539" y="2641349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A3758B7-94AC-C535-E631-265AF9A702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4299" y="2641349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5DC47B0-96AA-2565-94BF-55D64DD496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3539" y="3129029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9C74A65-517B-92A9-A1A5-4D628FBE2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54299" y="3129029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72182AFC-707C-9F75-CB39-E590B43620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3539" y="3629343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A746C59D-A7AB-D1FC-88C4-E087424813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4299" y="3629343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22E5432C-C1FE-738F-28B8-2AAF7A92517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3539" y="4117023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7B24F8CA-F045-1494-8C42-68D194C0E8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54299" y="4117023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0129C1C-43D5-89B6-C1E6-2A2F75614F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73200" y="4724400"/>
            <a:ext cx="10134600" cy="1817688"/>
          </a:xfrm>
        </p:spPr>
        <p:txBody>
          <a:bodyPr anchor="ctr">
            <a:normAutofit/>
          </a:bodyPr>
          <a:lstStyle>
            <a:lvl1pPr algn="r" rtl="1">
              <a:defRPr sz="18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توضیحات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56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جمع بند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3733800" y="3343656"/>
            <a:ext cx="758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600" dirty="0">
                <a:solidFill>
                  <a:srgbClr val="2A276C"/>
                </a:solidFill>
                <a:cs typeface="B Titr" panose="00000700000000000000" pitchFamily="2" charset="-78"/>
              </a:rPr>
              <a:t>جمع بندی</a:t>
            </a:r>
          </a:p>
        </p:txBody>
      </p:sp>
    </p:spTree>
    <p:extLst>
      <p:ext uri="{BB962C8B-B14F-4D97-AF65-F5344CB8AC3E}">
        <p14:creationId xmlns:p14="http://schemas.microsoft.com/office/powerpoint/2010/main" val="1054006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رنامه اجرایی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برنامه اجرایی شش ماه اول خود و انتظاری که از پارک علم و فناوری دارید را ذکر کنید</a:t>
            </a:r>
          </a:p>
        </p:txBody>
      </p:sp>
      <p:sp>
        <p:nvSpPr>
          <p:cNvPr id="2" name="Content Placeholder 53">
            <a:extLst>
              <a:ext uri="{FF2B5EF4-FFF2-40B4-BE49-F238E27FC236}">
                <a16:creationId xmlns:a16="http://schemas.microsoft.com/office/drawing/2014/main" id="{BD2FCE8E-DC6C-74E0-5247-12323DBE168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176" y="987552"/>
            <a:ext cx="10974324" cy="5554082"/>
          </a:xfrm>
        </p:spPr>
        <p:txBody>
          <a:bodyPr anchor="ctr">
            <a:no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b="0" i="0" smtClean="0">
                <a:effectLst/>
              </a:defRPr>
            </a:lvl1pPr>
            <a:lvl2pPr algn="r" rtl="1">
              <a:lnSpc>
                <a:spcPct val="150000"/>
              </a:lnSpc>
              <a:defRPr lang="fa-IR" b="0" i="0" smtClean="0">
                <a:effectLst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1" i="0" dirty="0">
                <a:solidFill>
                  <a:srgbClr val="2C2C36"/>
                </a:solidFill>
                <a:effectLst/>
                <a:latin typeface="system-ui"/>
              </a:rPr>
              <a:t>مهم‌ترین گام‌های ۶ ماهه: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تکمیل 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MVP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موبایل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(ماه ۱–۲): عرضه نسخه اولیه اپلیکیشن برای اندروید و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iOS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با ۵ سناریوی مکالمه آکادمیک/شغلی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آزمایش کاربری گسترده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(ماه ۲–۳): تست با ۲۰۰ دانشجو از دانشگاه‌های قزوین و جمع‌آوری بازخورد برای بهینه‌سازی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راه‌اندازی مدل درآمدی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(ماه ۳–۴): فعال‌سازی اشتراک ماهانه و پیش‌فروش بسته‌های ویژه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جذب ۱,۲۰۰ کاربر فعال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(ماه ۴–۶): رسیدن به نقطه سر به سر و آماده‌سازی برای گسترش به سایر استان‌ها</a:t>
            </a:r>
          </a:p>
          <a:p>
            <a:r>
              <a:rPr lang="fa-IR" b="1" i="0" dirty="0">
                <a:solidFill>
                  <a:srgbClr val="2C2C36"/>
                </a:solidFill>
                <a:effectLst/>
                <a:latin typeface="system-ui"/>
              </a:rPr>
              <a:t>انتظارات ما از پارک علم و فناوری قزوین: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پذیرش به عنوان هسته فناور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برای دسترسی به زیرساخت‌های فنی و حقوقی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حمایت در بازاریابی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: معرفی طرح به دانشگاه‌ها و مراکز آموزشی استان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استفاده از فضای کار اشتراکی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برای تیم توسعه‌دهنده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مشاوره تخصصی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در حوزه‌های مالکیت فکری، مدل کسب‌وکار و جذب سرمایه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همکاری در برگزاری رویدادهای آزمایشی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در دانشگاه‌های عضو شبکه پارک</a:t>
            </a:r>
          </a:p>
        </p:txBody>
      </p:sp>
    </p:spTree>
    <p:extLst>
      <p:ext uri="{BB962C8B-B14F-4D97-AF65-F5344CB8AC3E}">
        <p14:creationId xmlns:p14="http://schemas.microsoft.com/office/powerpoint/2010/main" val="392593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عرفی من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0" dirty="0">
                <a:solidFill>
                  <a:srgbClr val="2A276C"/>
                </a:solidFill>
                <a:cs typeface="B Titr" panose="00000700000000000000" pitchFamily="2" charset="-78"/>
              </a:rPr>
              <a:t>لطفا خودتان، تخصص و سوابقی که دارید به صورت خلاصه را معرفی کنید</a:t>
            </a:r>
            <a:endParaRPr lang="en-US" sz="2000" b="0" dirty="0">
              <a:solidFill>
                <a:srgbClr val="2A276C"/>
              </a:solidFill>
              <a:cs typeface="B Titr" panose="00000700000000000000" pitchFamily="2" charset="-78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09800" y="990600"/>
            <a:ext cx="9410700" cy="5514975"/>
          </a:xfrm>
        </p:spPr>
        <p:txBody>
          <a:bodyPr anchor="ctr">
            <a:noAutofit/>
          </a:bodyPr>
          <a:lstStyle>
            <a:lvl1pPr marL="0" indent="0" algn="r" rtl="1">
              <a:lnSpc>
                <a:spcPct val="150000"/>
              </a:lnSpc>
              <a:buFont typeface="Arial" panose="020B0604020202020204" pitchFamily="34" charset="0"/>
              <a:buNone/>
              <a:defRPr lang="fa-IR" sz="1800" b="0" i="0" smtClean="0">
                <a:effectLst/>
                <a:cs typeface="B Nazanin" panose="00000400000000000000" pitchFamily="2" charset="-78"/>
              </a:defRPr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نام و نام خانوادگی: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[نام کامل]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pPr lvl="0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میزان تحصیلات: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[مثلاً: کارشناسی / کارشناسی ارشد / دکتری / دیپلم]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pPr lvl="0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رشته تحصیلی: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[مثلاً: مهندسی برق / مدیریت بازرگانی / روانشناسی بالینی]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pPr lvl="0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سوابق اجرایی ترجیحاً مرتبط با ایده:</a:t>
            </a:r>
            <a:br>
              <a:rPr lang="fa-IR" dirty="0"/>
            </a:b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[حداکثر ۲–۳ خط توضیح درباره سابقه کاری، پروژه‌های قبلی، همکاری با سازمان‌ها، یا تجربیاتی که مستقیماً به ایده کنونی مرتبط است. مثال:</a:t>
            </a:r>
            <a:br>
              <a:rPr lang="fa-IR" dirty="0"/>
            </a:br>
            <a:r>
              <a:rPr lang="fa-IR" b="0" i="1" dirty="0">
                <a:solidFill>
                  <a:srgbClr val="2C2C36"/>
                </a:solidFill>
                <a:effectLst/>
                <a:latin typeface="system-ui"/>
              </a:rPr>
              <a:t>«۳ سال سابقه فعالیت در حوزه کشاورزی هوشمند و همکاری با جهاد کشاورزی قزوین در پروژه‌های آزمایشی آبیاری خورشیدی»</a:t>
            </a:r>
            <a:br>
              <a:rPr lang="fa-IR" dirty="0"/>
            </a:b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یا</a:t>
            </a:r>
            <a:br>
              <a:rPr lang="fa-IR" dirty="0"/>
            </a:br>
            <a:r>
              <a:rPr lang="fa-IR" b="0" i="1" dirty="0">
                <a:solidFill>
                  <a:srgbClr val="2C2C36"/>
                </a:solidFill>
                <a:effectLst/>
                <a:latin typeface="system-ui"/>
              </a:rPr>
              <a:t>«مدیریت یک استارتاپ فناورانه در حوزه سلامت روان در سال ۱۴۰۲ که به دلیل عدم دسترسی به بازار هدف متوقف شد.»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372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سخن پایان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1028700" y="87985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dirty="0">
                <a:solidFill>
                  <a:srgbClr val="2A276C"/>
                </a:solidFill>
                <a:cs typeface="B Titr" panose="00000700000000000000" pitchFamily="2" charset="-78"/>
              </a:rPr>
              <a:t>جمع بندی و سخن پایانی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E63-22AB-7A56-1009-5EFED97B41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300" y="1955800"/>
            <a:ext cx="7924800" cy="4051300"/>
          </a:xfrm>
        </p:spPr>
        <p:txBody>
          <a:bodyPr>
            <a:normAutofit/>
          </a:bodyPr>
          <a:lstStyle>
            <a:lvl1pPr algn="just" rtl="1">
              <a:lnSpc>
                <a:spcPct val="150000"/>
              </a:lnSpc>
              <a:defRPr lang="fa-IR" b="1" i="0" smtClean="0">
                <a:solidFill>
                  <a:srgbClr val="2A276C"/>
                </a:solidFill>
                <a:effectLst/>
              </a:defRPr>
            </a:lvl1pPr>
          </a:lstStyle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مشکل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ما واقعی است: دانشجویان با وجود سال‌ها تحصیل، در موقعیت‌های واقعی سکوت می‌کنند.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راه‌حل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ما هدفمند است: یک اپلیکیشن مکالمه‌محور، هوشمند و سفارشی‌سازی‌شده برای فارسی‌زبانان.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مزیت رقابتی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ما منحصربه‌فرد است: تمرکز بر </a:t>
            </a:r>
            <a:r>
              <a:rPr lang="fa-IR" b="0" i="1" dirty="0">
                <a:solidFill>
                  <a:srgbClr val="2C2C36"/>
                </a:solidFill>
                <a:effectLst/>
                <a:latin typeface="system-ui"/>
              </a:rPr>
              <a:t>سناریوهای ایرانی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و </a:t>
            </a:r>
            <a:r>
              <a:rPr lang="fa-IR" b="0" i="1" dirty="0">
                <a:solidFill>
                  <a:srgbClr val="2C2C36"/>
                </a:solidFill>
                <a:effectLst/>
                <a:latin typeface="system-ui"/>
              </a:rPr>
              <a:t>خطاهای رایج فارسی‌زبانان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هدف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ما بزرگ است: تبدیل قزوین به نقطه آغاز یک راه‌حل ملی برای آموزش مکالمه انگلیسی.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اگر امروز به ما اعتماد کنید، فردا یک دانشجوی قزوینی خواهد بود که بدون ترس، در برابر یک استاد خارجی ایستاده و ایده‌اش را به زبان جهانی بیان می‌کند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و این، شروع یک تحول واقعی است. </a:t>
            </a:r>
          </a:p>
        </p:txBody>
      </p:sp>
    </p:spTree>
    <p:extLst>
      <p:ext uri="{BB962C8B-B14F-4D97-AF65-F5344CB8AC3E}">
        <p14:creationId xmlns:p14="http://schemas.microsoft.com/office/powerpoint/2010/main" val="343765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اتشکر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1028700" y="87985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dirty="0">
                <a:solidFill>
                  <a:srgbClr val="2A276C"/>
                </a:solidFill>
                <a:cs typeface="B Titr" panose="00000700000000000000" pitchFamily="2" charset="-78"/>
              </a:rPr>
              <a:t>باتشکر از توجه شما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335DBE2-7230-518F-1408-8707CDF634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300" y="1955800"/>
            <a:ext cx="7924800" cy="4051300"/>
          </a:xfrm>
        </p:spPr>
        <p:txBody>
          <a:bodyPr anchor="ctr">
            <a:normAutofit/>
          </a:bodyPr>
          <a:lstStyle>
            <a:lvl1pPr marL="0" indent="0" algn="ctr" rtl="1">
              <a:lnSpc>
                <a:spcPct val="150000"/>
              </a:lnSpc>
              <a:buNone/>
              <a:defRPr lang="fa-IR" sz="2000" b="1" i="0" smtClean="0">
                <a:solidFill>
                  <a:srgbClr val="2A276C"/>
                </a:solidFill>
                <a:effectLst/>
              </a:defRPr>
            </a:lvl1pPr>
          </a:lstStyle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از وقت، دقت نظر و فرصتی که به ما دادید صمیمانه سپاسگزاریم.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این ایده تنها یک اپ نیست — بلکه تلاشی است برای دادن صدایی به دانشجویانی که می‌خواهند در دنیای جهانی شنیده شوند.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امیدواریم بتوانیم با حمایت پارک علم و فناوری قزوین، این صدا را از قزوین به سراسر ایران برسانیم.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141377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دلخواه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3">
            <a:extLst>
              <a:ext uri="{FF2B5EF4-FFF2-40B4-BE49-F238E27FC236}">
                <a16:creationId xmlns:a16="http://schemas.microsoft.com/office/drawing/2014/main" id="{BD2FCE8E-DC6C-74E0-5247-12323DBE168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49943" y="987552"/>
            <a:ext cx="11170557" cy="5554082"/>
          </a:xfrm>
        </p:spPr>
        <p:txBody>
          <a:bodyPr anchor="ctr">
            <a:no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2000" b="0" i="0" smtClean="0">
                <a:effectLst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lang="fa-IR" b="0" i="0" smtClean="0">
                <a:effectLst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1" i="0" dirty="0">
                <a:solidFill>
                  <a:srgbClr val="2C2C36"/>
                </a:solidFill>
                <a:effectLst/>
                <a:latin typeface="system-ui"/>
              </a:rPr>
              <a:t>توضیحات اضافه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250F8-043C-EA9E-0D3E-EEAE554DA9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6113" y="290513"/>
            <a:ext cx="10974387" cy="434975"/>
          </a:xfrm>
        </p:spPr>
        <p:txBody>
          <a:bodyPr/>
          <a:lstStyle>
            <a:lvl1pPr marL="0" indent="0" algn="ctr" rtl="1">
              <a:buNone/>
              <a:defRPr>
                <a:cs typeface="B Titr" panose="00000700000000000000" pitchFamily="2" charset="-78"/>
              </a:defRPr>
            </a:lvl1pPr>
          </a:lstStyle>
          <a:p>
            <a:pPr lvl="0"/>
            <a:r>
              <a:rPr lang="fa-IR" dirty="0"/>
              <a:t>عنوان دلخواه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31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6D60-A597-D699-1EFD-B08A872C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7E66E-273B-256A-4299-29F3B9D30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CEFD6-0668-E458-26DD-E0EB8AD92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A3C6D-3ABC-4AC1-E9A9-407DA1B5E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CC61F-33BB-00CE-93DD-70EE8698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975D2-B568-3A1B-BCDE-23C5F363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4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A9F1A-8BD9-6965-7047-78FC3CB3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B4E25-3B89-0ED2-1B9D-AD8BC7EA7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80CCC-BDF6-82E6-5037-FE6E64909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C0D7A-456E-4CF8-7D30-994DF27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00A9E-66FA-BED0-96D5-FD3568C95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1A7DC1-30F7-4126-2854-D5207585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4FD74-9779-5216-0797-CF508BCB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A1624-A450-CB96-9CA6-C3E7A569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63E2-448A-9936-6FB0-44E314D0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FC9FA-E8B6-0D84-9E73-1444B8D6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5862E-9D97-476D-FBE5-5E8956EE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8E474-C328-5060-8B1D-BAEF158A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85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58AED5-28C0-35F1-651C-2F0E311B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191A85-744A-287F-CEDB-EA9721B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819DE-B843-108A-4F13-A5538B7D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3836-3089-7C27-004E-BA91F461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52D41-8911-3E1C-F8A4-5C710B8A4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93D85-B2D0-88AF-B795-0AC8093A6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37293-4C84-7547-70FD-23BE312C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1DB70-A843-6092-660E-01D91E2A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5393C-E835-7886-E2C9-458EEF5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84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4CDF-60EA-6B80-7FA9-66079E54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D81F21-7CBF-2410-E51C-B2070245D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3E402-8213-2708-498B-0E90FBA9E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F1CCE-1297-8165-8A79-2D83FF65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57449-C45A-5A07-12A1-8A57C026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6D48B-2D40-ACA0-C030-82C6EC05B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5FD6-EA39-647A-CBDE-B9151E96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04006-CF42-637A-0378-F430847FB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D4533-ABF1-3ACF-6A37-CC03AC75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3BEFF-F7A2-0D0D-9D40-EF7FD07F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0C11-5036-77DE-D745-F36A2B3B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8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عرفی تیم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0" dirty="0">
                <a:solidFill>
                  <a:srgbClr val="2A276C"/>
                </a:solidFill>
                <a:cs typeface="B Titr" panose="00000700000000000000" pitchFamily="2" charset="-78"/>
              </a:rPr>
              <a:t>اعضای تیم ما چه کسانی هستند و چه تخصص های ویژه ای دارند؟</a:t>
            </a:r>
            <a:endParaRPr lang="en-US" sz="2000" b="0" dirty="0">
              <a:solidFill>
                <a:srgbClr val="2A276C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4D7B122-E596-42D2-64AD-5A4D740E829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574986"/>
              </p:ext>
            </p:extLst>
          </p:nvPr>
        </p:nvGraphicFramePr>
        <p:xfrm>
          <a:off x="2264229" y="1068007"/>
          <a:ext cx="9376230" cy="5173135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291771">
                  <a:extLst>
                    <a:ext uri="{9D8B030D-6E8A-4147-A177-3AD203B41FA5}">
                      <a16:colId xmlns:a16="http://schemas.microsoft.com/office/drawing/2014/main" val="3336464548"/>
                    </a:ext>
                  </a:extLst>
                </a:gridCol>
                <a:gridCol w="1833639">
                  <a:extLst>
                    <a:ext uri="{9D8B030D-6E8A-4147-A177-3AD203B41FA5}">
                      <a16:colId xmlns:a16="http://schemas.microsoft.com/office/drawing/2014/main" val="3756820828"/>
                    </a:ext>
                  </a:extLst>
                </a:gridCol>
                <a:gridCol w="1025675">
                  <a:extLst>
                    <a:ext uri="{9D8B030D-6E8A-4147-A177-3AD203B41FA5}">
                      <a16:colId xmlns:a16="http://schemas.microsoft.com/office/drawing/2014/main" val="2401431339"/>
                    </a:ext>
                  </a:extLst>
                </a:gridCol>
                <a:gridCol w="1843315">
                  <a:extLst>
                    <a:ext uri="{9D8B030D-6E8A-4147-A177-3AD203B41FA5}">
                      <a16:colId xmlns:a16="http://schemas.microsoft.com/office/drawing/2014/main" val="1874968311"/>
                    </a:ext>
                  </a:extLst>
                </a:gridCol>
                <a:gridCol w="1393371">
                  <a:extLst>
                    <a:ext uri="{9D8B030D-6E8A-4147-A177-3AD203B41FA5}">
                      <a16:colId xmlns:a16="http://schemas.microsoft.com/office/drawing/2014/main" val="2496284587"/>
                    </a:ext>
                  </a:extLst>
                </a:gridCol>
                <a:gridCol w="1988459">
                  <a:extLst>
                    <a:ext uri="{9D8B030D-6E8A-4147-A177-3AD203B41FA5}">
                      <a16:colId xmlns:a16="http://schemas.microsoft.com/office/drawing/2014/main" val="3597452241"/>
                    </a:ext>
                  </a:extLst>
                </a:gridCol>
              </a:tblGrid>
              <a:tr h="1037299"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نوع همکاری </a:t>
                      </a:r>
                      <a:r>
                        <a:rPr lang="fa-IR" sz="1600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(تمام وقت / پاره وقت)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تخصص و شرح شغل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شهر محل سکونت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رشته تحصیلی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مدرک تحصیلی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>
                          <a:solidFill>
                            <a:srgbClr val="2A276C"/>
                          </a:solidFill>
                          <a:cs typeface="B Nazanin" panose="00000400000000000000" pitchFamily="2" charset="-78"/>
                        </a:rPr>
                        <a:t>نام و نام خانوادگی</a:t>
                      </a:r>
                      <a:endParaRPr lang="en-US" dirty="0">
                        <a:solidFill>
                          <a:srgbClr val="2A276C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57743"/>
                  </a:ext>
                </a:extLst>
              </a:tr>
              <a:tr h="689306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684467"/>
                  </a:ext>
                </a:extLst>
              </a:tr>
              <a:tr h="689306"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57178"/>
                  </a:ext>
                </a:extLst>
              </a:tr>
              <a:tr h="689306"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648701"/>
                  </a:ext>
                </a:extLst>
              </a:tr>
              <a:tr h="689306"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54070"/>
                  </a:ext>
                </a:extLst>
              </a:tr>
              <a:tr h="689306"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372447"/>
                  </a:ext>
                </a:extLst>
              </a:tr>
              <a:tr h="689306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005392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F37D9D-E945-DBE8-5A04-DC3D0D0440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5025" y="2147888"/>
            <a:ext cx="1798638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و نام خانوادگی</a:t>
            </a:r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3BE8D5C-9C13-ACBD-1AFF-3D1D1C3AE5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5025" y="2833688"/>
            <a:ext cx="1798638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و نام خانوادگی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E8D9D16-B8CA-E072-3015-EC5472EF4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25025" y="3525425"/>
            <a:ext cx="1798638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و نام خانوادگی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1A3A97E3-56F5-59ED-02C8-879100610C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5025" y="4207008"/>
            <a:ext cx="1798638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و نام خانوادگی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C8CF6E0D-55E0-7A0D-2A88-00DC00689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5025" y="4899836"/>
            <a:ext cx="1798638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و نام خانوادگی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C36EFC0A-7F6F-6418-0225-E6D3C8DD5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25025" y="5579237"/>
            <a:ext cx="1798638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نام و نام خانوادگی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346BE6DE-AA22-8DD6-0E4C-B4F3BC45AF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05800" y="2147888"/>
            <a:ext cx="130242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مدرک تحصیلی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6F1A7BE-08B6-F11C-E0FB-828927CA38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5800" y="2833688"/>
            <a:ext cx="130242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مدرک تحصیلی</a:t>
            </a:r>
            <a:endParaRPr lang="en-US" dirty="0"/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1A52762-6DC8-C2A3-9832-8C1ECF4333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05800" y="3525425"/>
            <a:ext cx="130242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مدرک تحصیلی</a:t>
            </a:r>
            <a:endParaRPr lang="en-US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E1F3CFA-4925-F379-D523-E6281F3222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5800" y="4207008"/>
            <a:ext cx="130242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مدرک تحصیلی</a:t>
            </a:r>
            <a:endParaRPr lang="en-US" dirty="0"/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F8257AA6-7561-6B9B-7886-5554E2A328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05800" y="4899836"/>
            <a:ext cx="130242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مدرک تحصیلی</a:t>
            </a:r>
            <a:endParaRPr lang="en-US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B285FCD-982C-7FF8-A2A7-C61B0A5B32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5800" y="5579237"/>
            <a:ext cx="130242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مدرک تحصیلی</a:t>
            </a:r>
            <a:endParaRPr lang="en-US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9A0E28F4-1F00-A3E1-846B-9659843E2CA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7000" y="2147888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رشته تحصیلی</a:t>
            </a:r>
            <a:endParaRPr lang="en-US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8CFEDAB-0AAA-69A5-03B4-CD49B61859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7000" y="2833688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رشته تحصیلی</a:t>
            </a:r>
            <a:endParaRPr lang="en-US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593F169A-1A9A-91D3-C0AB-8E83A0B2F0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7000" y="3525425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رشته تحصیلی</a:t>
            </a:r>
            <a:endParaRPr lang="en-US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068E3FCA-97F5-1341-8AE2-A677426170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7000" y="4207008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رشته تحصیلی</a:t>
            </a:r>
            <a:endParaRPr lang="en-US" dirty="0"/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0676AC3C-52B6-522A-B761-E091A250BC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77000" y="4899836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رشته تحصیلی</a:t>
            </a:r>
            <a:endParaRPr lang="en-US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ED491059-8E9E-8C82-E280-4C948C4D12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7000" y="5579237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رشته تحصیلی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33AED23-F097-92C6-D0E4-792DAC6ACC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19725" y="2147888"/>
            <a:ext cx="94047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شهر</a:t>
            </a:r>
            <a:endParaRPr lang="en-US" dirty="0"/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B9F20683-8976-D747-5340-FEC0AF16DB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419725" y="2833688"/>
            <a:ext cx="94047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شهر</a:t>
            </a:r>
            <a:endParaRPr lang="en-US" dirty="0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737DDB1E-3648-10DD-5429-C7C682EA93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419725" y="3525425"/>
            <a:ext cx="94047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شهر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74336B8C-6D35-0CDD-07A8-47CAF0D997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419725" y="4207008"/>
            <a:ext cx="94047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شهر</a:t>
            </a:r>
            <a:endParaRPr lang="en-US" dirty="0"/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3E881DA2-B812-7216-BFA5-194E9BDF50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19725" y="4899836"/>
            <a:ext cx="94047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شهر</a:t>
            </a:r>
            <a:endParaRPr lang="en-US" dirty="0"/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8B05E5C1-27AF-3E41-B2C5-89552C33D5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419725" y="5579237"/>
            <a:ext cx="940479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شهر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8E95CBF7-DF48-2E17-3891-364EC41C27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590924" y="2147888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تخصص و شرح شغل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6E0B548C-DFF6-FCAF-9B53-23A44F02F4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90924" y="2833688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تخصص و شرح شغل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768A7DBA-83A6-4E76-7170-E22DF6C993B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0924" y="3525425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تخصص و شرح شغل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B9E1C88F-2A50-081B-F940-566790AE4F2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90924" y="4207008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تخصص و شرح شغل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62C39C44-92F7-90D2-59F8-E8E416879B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0924" y="4899836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تخصص و شرح شغل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5362EE70-60E0-B4AE-8EAE-D0B6E05C3F8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90924" y="5579237"/>
            <a:ext cx="1712005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تخصص و شرح شغل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C1C08BCC-1E39-803D-16D5-E2602D1A9B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71725" y="2147888"/>
            <a:ext cx="1102403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تمام وقت / پاره وقت</a:t>
            </a:r>
            <a:endParaRPr lang="en-US" dirty="0"/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A0ED5DC5-7C12-602F-F8B1-E9E1939ACC8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71725" y="2833688"/>
            <a:ext cx="1102403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تمام وقت / پاره وقت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72C52569-7A4B-5140-9CBA-397547B437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71725" y="3525425"/>
            <a:ext cx="1102403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تمام وقت / پاره وقت</a:t>
            </a:r>
            <a:endParaRPr lang="en-US" dirty="0"/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6470481F-A381-D94F-51E7-37E0F2EEFF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371725" y="4207008"/>
            <a:ext cx="1102403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تمام وقت / پاره وقت</a:t>
            </a:r>
            <a:endParaRPr lang="en-US" dirty="0"/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69DB3B5A-0BEE-A967-61E2-A2F26E3FDE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371725" y="4899836"/>
            <a:ext cx="1102403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تمام وقت / پاره وقت</a:t>
            </a:r>
            <a:endParaRPr lang="en-US" dirty="0"/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D3D66CD6-98F9-5127-0519-1FD4296320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371725" y="5579237"/>
            <a:ext cx="1102403" cy="595312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تمام وقت / پاره وقت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90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E5912-9621-BFE7-C37D-9656E895F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90E47-7254-90AC-423E-86F4CF2CD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B614-3805-E3FE-AEA4-8A08AC0A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67D90-ADC4-5AD5-234D-74A11C8D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15D3-7030-3D33-B3B9-45B7C704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09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VP\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آیا </a:t>
            </a:r>
            <a:r>
              <a:rPr lang="en-US" sz="2000" dirty="0">
                <a:solidFill>
                  <a:srgbClr val="2A276C"/>
                </a:solidFill>
                <a:cs typeface="B Titr" pitchFamily="2" charset="-78"/>
              </a:rPr>
              <a:t>MVP </a:t>
            </a:r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دارید؟ اگر ندارید چه برنامه </a:t>
            </a:r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اولیه ای و با چه </a:t>
            </a:r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هزینه ای برای رسیدن به نسخه </a:t>
            </a:r>
            <a:r>
              <a:rPr lang="en-US" sz="2000" dirty="0">
                <a:solidFill>
                  <a:srgbClr val="2A276C"/>
                </a:solidFill>
                <a:cs typeface="B Titr" pitchFamily="2" charset="-78"/>
              </a:rPr>
              <a:t>MVP </a:t>
            </a:r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دارید؟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176" y="987552"/>
            <a:ext cx="10974324" cy="5554082"/>
          </a:xfrm>
        </p:spPr>
        <p:txBody>
          <a:bodyPr anchor="t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b="0" i="0" smtClean="0">
                <a:effectLst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مراحل اجرای طرح: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تحقیق اولیه (آبان ۱۴۰۳):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مصاحبه با ۳۰ دانشجو از دانشگاه‌های قزوین برای شناسایی چالش‌های واقعی در مکالمه انگلیسی.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طراحی 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MVP (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دی ۱۴۰۳):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ساخت نسخه اولیه وب‌اپ با ۳ سناریوی مکالمه (مصاحبه شغلی، ارائه دانشگاهی، گفتگوی روزمره).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آزمایش کاربری (بهمن ۱۴۰۳):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تست با ۱۵ کاربر هدف؛ نرخ رضایت: ۸۷٪، نرخ ترک پس از ۳ روز: ۴۰٪ 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توسعه فاز اول (فروردین–اردیبهشت ۱۴۰۴):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طراحی رابط کاربری بازی‌محور و ادغام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API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پردازش گفتار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آماده‌سازی برای راه‌اندازی رسمی (خرداد ۱۴۰۴):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ثبت نام در رویداد «باور ۲» برای منتورینگ تخصصی و دسترسی به زیرساخت‌های پارک علم و فناوری.</a:t>
            </a:r>
          </a:p>
        </p:txBody>
      </p:sp>
    </p:spTree>
    <p:extLst>
      <p:ext uri="{BB962C8B-B14F-4D97-AF65-F5344CB8AC3E}">
        <p14:creationId xmlns:p14="http://schemas.microsoft.com/office/powerpoint/2010/main" val="1973742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عنوان بازاریاب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3733800" y="3343656"/>
            <a:ext cx="7581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6600" dirty="0">
                <a:solidFill>
                  <a:srgbClr val="2A276C"/>
                </a:solidFill>
                <a:cs typeface="B Titr" panose="00000700000000000000" pitchFamily="2" charset="-78"/>
              </a:rPr>
              <a:t>بازاریابی</a:t>
            </a:r>
          </a:p>
        </p:txBody>
      </p:sp>
    </p:spTree>
    <p:extLst>
      <p:ext uri="{BB962C8B-B14F-4D97-AF65-F5344CB8AC3E}">
        <p14:creationId xmlns:p14="http://schemas.microsoft.com/office/powerpoint/2010/main" val="1016432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بازاریاب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روش ها و </a:t>
            </a:r>
            <a:r>
              <a:rPr lang="fa-IR" sz="2000" dirty="0" err="1">
                <a:solidFill>
                  <a:srgbClr val="2A276C"/>
                </a:solidFill>
                <a:cs typeface="B Titr" pitchFamily="2" charset="-78"/>
              </a:rPr>
              <a:t>کانال‌هایی</a:t>
            </a:r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 که برای بازاریابی اولیه و رسیدن به سهم بازار پیش بینی شده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176" y="987552"/>
            <a:ext cx="10974324" cy="5554082"/>
          </a:xfrm>
        </p:spPr>
        <p:txBody>
          <a:bodyPr anchor="ctr">
            <a:no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1800" b="0" i="0" kern="1200" dirty="0" smtClean="0">
                <a:solidFill>
                  <a:srgbClr val="111827"/>
                </a:solidFill>
                <a:effectLst/>
                <a:latin typeface="system-ui"/>
                <a:ea typeface="+mn-ea"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solidFill>
                  <a:srgbClr val="2A276C"/>
                </a:solidFill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ارزش پیشنهادی ما:</a:t>
            </a:r>
            <a:br>
              <a:rPr lang="fa-IR" b="0" i="0" dirty="0">
                <a:solidFill>
                  <a:srgbClr val="2C2C36"/>
                </a:solidFill>
                <a:effectLst/>
                <a:latin typeface="system-ui"/>
              </a:rPr>
            </a:b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ارائه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تجربه‌ای شخصی‌سازی‌شده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که دانشجوی فارسی‌زبان را در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کمترین زمان ممکن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قادر می‌سازد تا در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موقعیت‌های واقعی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(ارائه دانشگاهی، مصاحبه شغلی، گفتگو با استاد خارجی) با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اعتماد به نفس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انگلیسی صحبت کند — نه فقط تست بدهد.</a:t>
            </a: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مزیت رقابتی کلیدی:</a:t>
            </a:r>
            <a:endParaRPr lang="en-US" b="0" i="0" dirty="0">
              <a:solidFill>
                <a:srgbClr val="2C2C36"/>
              </a:solidFill>
              <a:effectLst/>
              <a:latin typeface="system-ui"/>
            </a:endParaRP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اولین اپلیکیشن مبتنی بر «سناریوهای آکادمیک/شغلی ایرانی»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: برخلاف رقبای خارجی که سناریوهای عمومی دارند (مثل "رزرو هتل")، ما روی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نیازهای واقعی دانشجویان ایرانی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تمرکز کرده‌ایم.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هوش مصنوعی متخصص در خطاهای فارسی‌زبانان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: سیستم ما به‌طور خاص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تلفظ‌های اشتباه رایج</a:t>
            </a:r>
            <a:endParaRPr lang="fa-IR" b="0" i="0" dirty="0">
              <a:solidFill>
                <a:srgbClr val="2C2C36"/>
              </a:solidFill>
              <a:effectLst/>
              <a:latin typeface="system-ui"/>
            </a:endParaRPr>
          </a:p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شاخص تمایز اصلی </a:t>
            </a:r>
            <a:r>
              <a:rPr lang="fa-IR" b="0" i="0" dirty="0">
                <a:solidFill>
                  <a:srgbClr val="8F91A8"/>
                </a:solidFill>
                <a:effectLst/>
                <a:latin typeface="system-ui"/>
              </a:rPr>
              <a:t>در </a:t>
            </a:r>
            <a:r>
              <a:rPr lang="en-US" b="0" i="0" dirty="0">
                <a:solidFill>
                  <a:srgbClr val="8F91A8"/>
                </a:solidFill>
                <a:effectLst/>
                <a:latin typeface="system-ui"/>
              </a:rPr>
              <a:t>X، </a:t>
            </a:r>
            <a:r>
              <a:rPr lang="fa-IR" b="0" i="0" dirty="0">
                <a:solidFill>
                  <a:srgbClr val="8F91A8"/>
                </a:solidFill>
                <a:effectLst/>
                <a:latin typeface="system-ui"/>
              </a:rPr>
              <a:t>دانشجو پس از ۴ هفته، یک ارائه ۳ دقیقه‌ای انگلیسی را بدون سکوت انجام می‌دهد.</a:t>
            </a:r>
          </a:p>
        </p:txBody>
      </p:sp>
    </p:spTree>
    <p:extLst>
      <p:ext uri="{BB962C8B-B14F-4D97-AF65-F5344CB8AC3E}">
        <p14:creationId xmlns:p14="http://schemas.microsoft.com/office/powerpoint/2010/main" val="1105053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هزینه بازاریاب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برآورد هزینه های بازاریابی و تبلیغات</a:t>
            </a: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176" y="5029200"/>
            <a:ext cx="10974324" cy="1512434"/>
          </a:xfrm>
        </p:spPr>
        <p:txBody>
          <a:bodyPr anchor="ctr">
            <a:no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1800" b="0" i="0" kern="1200" dirty="0" smtClean="0">
                <a:solidFill>
                  <a:srgbClr val="111827"/>
                </a:solidFill>
                <a:effectLst/>
                <a:latin typeface="system-ui"/>
                <a:ea typeface="+mn-ea"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solidFill>
                  <a:srgbClr val="2A276C"/>
                </a:solidFill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ارزش پیشنهادی ما:</a:t>
            </a:r>
            <a:br>
              <a:rPr lang="fa-IR" b="0" i="0" dirty="0">
                <a:solidFill>
                  <a:srgbClr val="2C2C36"/>
                </a:solidFill>
                <a:effectLst/>
                <a:latin typeface="system-ui"/>
              </a:rPr>
            </a:b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ارائه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تجربه‌ای شخصی‌سازی‌شده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که دانشجوی فارسی‌زبان را در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کمترین زمان ممکن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قادر می‌سازد تا در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موقعیت‌های واقعی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(ارائه دانشگاهی، مصاحبه شغلی، گفتگو با استاد خارجی) با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اعتماد به نفس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 انگلیسی صحبت کند — نه فقط تست بدهد.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60ECA3-A147-25C7-172D-7E4B1AA2E2E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3584726"/>
              </p:ext>
            </p:extLst>
          </p:nvPr>
        </p:nvGraphicFramePr>
        <p:xfrm>
          <a:off x="2594769" y="1093406"/>
          <a:ext cx="7002462" cy="349129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187496831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496284587"/>
                    </a:ext>
                  </a:extLst>
                </a:gridCol>
                <a:gridCol w="2570162">
                  <a:extLst>
                    <a:ext uri="{9D8B030D-6E8A-4147-A177-3AD203B41FA5}">
                      <a16:colId xmlns:a16="http://schemas.microsoft.com/office/drawing/2014/main" val="3597452241"/>
                    </a:ext>
                  </a:extLst>
                </a:gridCol>
              </a:tblGrid>
              <a:tr h="49875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درصد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/>
                          <a:ea typeface="Times New Roman"/>
                          <a:cs typeface="B Nazanin" panose="00000400000000000000" pitchFamily="2" charset="-78"/>
                        </a:rPr>
                        <a:t>مبلغ (تومان)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Nazanin" panose="00000400000000000000" pitchFamily="2" charset="-78"/>
                        </a:rPr>
                        <a:t>شرح</a:t>
                      </a:r>
                      <a:endPara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257743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684467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257178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648701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504078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318900"/>
                  </a:ext>
                </a:extLst>
              </a:tr>
              <a:tr h="498756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  <a:ea typeface="Times New Roman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611083"/>
                  </a:ext>
                </a:extLst>
              </a:tr>
            </a:tbl>
          </a:graphicData>
        </a:graphic>
      </p:graphicFrame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8E07B725-BE17-AE1C-445F-0BF4EA52AA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3539" y="1638779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E91AF619-8A46-0E66-1EDA-47AD8261CD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54299" y="1638779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F46B4C37-F24F-4F8F-E152-BE7351F253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3539" y="2126459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7D39A2B-9D3C-1440-0CDA-6555116347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54299" y="2126459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E53640E-22D7-6299-9BE6-E575D818E8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3539" y="2641349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E53A2DD-18AA-B4F7-B2EC-8B2772035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54299" y="2641349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B55BCEE-9C6A-0754-171C-7D9D54E731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3539" y="3129029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23A226B-60A8-9ABB-288D-9E787165CB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54299" y="3129029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425DCD0F-0692-0FF1-AB71-6E841CB0E8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3539" y="3629343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F260A840-A118-397C-8110-BC04A3D5D4C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4299" y="3629343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7D20D91-DBB9-E778-B419-F8DB80705A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93539" y="4117023"/>
            <a:ext cx="27787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مبلغ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C23CEECE-D5AA-924B-C8FC-372E35CC4DA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54299" y="4117023"/>
            <a:ext cx="1445261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/>
              <a:t>درصد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6EAE7FA-F5CF-D7D5-E96A-07C879CD5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66279" y="1639258"/>
            <a:ext cx="2454037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 err="1"/>
              <a:t>آیتم</a:t>
            </a:r>
            <a:r>
              <a:rPr lang="fa-IR" dirty="0"/>
              <a:t> هزینه (روش های بازاریابی)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D7739FC-1932-B933-17A8-8CA2902CC20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57747" y="2126458"/>
            <a:ext cx="2454037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 err="1"/>
              <a:t>آیتم</a:t>
            </a:r>
            <a:r>
              <a:rPr lang="fa-IR" dirty="0"/>
              <a:t> هزینه (روش های بازاریابی)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766529F-5C0A-7587-6E7B-8C76329A39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74811" y="2641349"/>
            <a:ext cx="2454037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 err="1"/>
              <a:t>آیتم</a:t>
            </a:r>
            <a:r>
              <a:rPr lang="fa-IR" dirty="0"/>
              <a:t> هزینه (روش های بازاریابی)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9D9DA3EA-FAA3-E0BC-A82E-CD3E9AECFD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66279" y="3128549"/>
            <a:ext cx="2454037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 err="1"/>
              <a:t>آیتم</a:t>
            </a:r>
            <a:r>
              <a:rPr lang="fa-IR" dirty="0"/>
              <a:t> هزینه (روش های بازاریابی)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BD6C43E-5783-700B-EC31-A537CE7979E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83664" y="3629343"/>
            <a:ext cx="2454037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 err="1"/>
              <a:t>آیتم</a:t>
            </a:r>
            <a:r>
              <a:rPr lang="fa-IR" dirty="0"/>
              <a:t> هزینه (روش های بازاریابی)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BCBC706-6A31-6CFA-51A1-1B9C4B93B0F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75132" y="4116543"/>
            <a:ext cx="2454037" cy="400111"/>
          </a:xfrm>
        </p:spPr>
        <p:txBody>
          <a:bodyPr anchor="ctr">
            <a:noAutofit/>
          </a:bodyPr>
          <a:lstStyle>
            <a:lvl1pPr marL="0" indent="0" algn="ctr" rtl="1">
              <a:buNone/>
              <a:defRPr sz="1600">
                <a:cs typeface="B Nazanin" panose="00000400000000000000" pitchFamily="2" charset="-78"/>
              </a:defRPr>
            </a:lvl1pPr>
          </a:lstStyle>
          <a:p>
            <a:pPr lvl="0"/>
            <a:r>
              <a:rPr lang="fa-IR" dirty="0" err="1"/>
              <a:t>آیتم</a:t>
            </a:r>
            <a:r>
              <a:rPr lang="fa-IR" dirty="0"/>
              <a:t> هزینه (روش های بازاریابی)</a:t>
            </a:r>
          </a:p>
        </p:txBody>
      </p:sp>
    </p:spTree>
    <p:extLst>
      <p:ext uri="{BB962C8B-B14F-4D97-AF65-F5344CB8AC3E}">
        <p14:creationId xmlns:p14="http://schemas.microsoft.com/office/powerpoint/2010/main" val="177397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توضیح ایده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EDC3FC-2317-8511-1CA1-C91E4DB90A0C}"/>
              </a:ext>
            </a:extLst>
          </p:cNvPr>
          <p:cNvSpPr txBox="1"/>
          <p:nvPr userDrawn="1"/>
        </p:nvSpPr>
        <p:spPr>
          <a:xfrm>
            <a:off x="3733800" y="3429000"/>
            <a:ext cx="758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dirty="0">
                <a:solidFill>
                  <a:srgbClr val="2A276C"/>
                </a:solidFill>
                <a:cs typeface="B Titr" panose="00000700000000000000" pitchFamily="2" charset="-78"/>
              </a:rPr>
              <a:t>توضیحات ایده</a:t>
            </a:r>
          </a:p>
        </p:txBody>
      </p:sp>
    </p:spTree>
    <p:extLst>
      <p:ext uri="{BB962C8B-B14F-4D97-AF65-F5344CB8AC3E}">
        <p14:creationId xmlns:p14="http://schemas.microsoft.com/office/powerpoint/2010/main" val="370856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شکل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0" dirty="0">
                <a:solidFill>
                  <a:srgbClr val="2A276C"/>
                </a:solidFill>
                <a:cs typeface="B Titr" panose="00000700000000000000" pitchFamily="2" charset="-78"/>
              </a:rPr>
              <a:t>ایده شما چه مشکلی را حل می کند و یا چه محصول/ فرآیندی را بهبود می بخشد؟ کاربرد اصلی طرح را بیان نمایید</a:t>
            </a:r>
            <a:endParaRPr lang="en-US" sz="2000" b="0" dirty="0">
              <a:solidFill>
                <a:srgbClr val="2A276C"/>
              </a:solidFill>
              <a:cs typeface="B Titr" panose="00000700000000000000" pitchFamily="2" charset="-78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09800" y="990600"/>
            <a:ext cx="9410700" cy="5514975"/>
          </a:xfrm>
        </p:spPr>
        <p:txBody>
          <a:bodyPr anchor="ctr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2000" b="0" i="0" smtClean="0">
                <a:effectLst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مشکل: آموزش زبان انگلیسی در ایران تمرکز دارد بر حفظ و تست‌زنی، نه مهارت‌های عملی مانند صحبت کردن، گوش دادن و نوشتن در موقعیت‌های واقعی. این باعث می‌شود دانشجویان با پاسوردهای بالا، در مواجهه با اساتید خارجی یا مصاحبه‌های شغلی، دچار سکوت و اضطراب شوند.</a:t>
            </a:r>
          </a:p>
          <a:p>
            <a:pPr lvl="0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راه‌حل ما : اپلیکیشن 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x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 - یک اپلیکیشن هوشمند که آموزش زبان را از یک فعالیت تحصیلی به یک تجربه تعاملی و بازی‌محور تبدیل می‌کند.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مکالمات شبیه‌سازی شده با هوش مصنوعی 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بازخورد لحظه‌ای از </a:t>
            </a:r>
            <a:r>
              <a:rPr lang="en-US" b="0" i="0" dirty="0">
                <a:solidFill>
                  <a:srgbClr val="111827"/>
                </a:solidFill>
                <a:effectLst/>
                <a:latin typeface="system-ui"/>
              </a:rPr>
              <a:t>AI </a:t>
            </a:r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 روی تلفظ، ساختار جمله و انتخاب واژه.</a:t>
            </a:r>
          </a:p>
          <a:p>
            <a:pPr lvl="1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تقویم یادگیری شخصی‌سازی شده که بر اساس ضعف‌های کاربر، تمرینات را تنظیم می‌کند.</a:t>
            </a:r>
          </a:p>
          <a:p>
            <a:pPr lvl="0"/>
            <a:r>
              <a:rPr lang="fa-IR" b="0" i="0" dirty="0">
                <a:solidFill>
                  <a:srgbClr val="111827"/>
                </a:solidFill>
                <a:effectLst/>
                <a:latin typeface="system-ui"/>
              </a:rPr>
              <a:t>کاربرد اصلی طرح: تبدیل دانشجویان فارسی‌زبان به فرادی که با اعتماد به نفس، می‌توانند در محیط‌های آکادمیک و حرفه‌ای انگلیسی صحبت کنند — بدون نیاز به معلم خصوصی یا سفر به کشورهای انگلیسی‌زبان.</a:t>
            </a:r>
          </a:p>
        </p:txBody>
      </p:sp>
    </p:spTree>
    <p:extLst>
      <p:ext uri="{BB962C8B-B14F-4D97-AF65-F5344CB8AC3E}">
        <p14:creationId xmlns:p14="http://schemas.microsoft.com/office/powerpoint/2010/main" val="343019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ورود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توضیح فنی ایده </a:t>
            </a:r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 </a:t>
            </a:r>
            <a:r>
              <a:rPr lang="ar-SA" sz="1800" dirty="0">
                <a:solidFill>
                  <a:srgbClr val="2A276C"/>
                </a:solidFill>
                <a:cs typeface="B Titr" pitchFamily="2" charset="-78"/>
              </a:rPr>
              <a:t>(ورودی ها، عملیات فنی و خروجی های طرح  و تجهیزات مورد نیاز جهت اجرای ایده خود را بیان کنید.)</a:t>
            </a:r>
            <a:endParaRPr lang="fa-IR" sz="2000" dirty="0">
              <a:solidFill>
                <a:srgbClr val="2A276C"/>
              </a:solidFill>
              <a:cs typeface="B Titr" pitchFamily="2" charset="-78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64864" y="1682496"/>
            <a:ext cx="7755636" cy="4823079"/>
          </a:xfrm>
        </p:spPr>
        <p:txBody>
          <a:bodyPr anchor="t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b="0" i="0" smtClean="0">
                <a:effectLst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مثال: 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صدای کاربر در هنگام مکالمه با هوش مصنوعی 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سطح زبان فعلی کاربر (از طریق آزمون اولیه داخل اپ)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انتخاب حوزه تخصصی (مثلاً: مصاحبه شغلی، ارائه دانشگاهی، مکالمه روزمره)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3FAE1-B26F-D4F6-5623-D8A6406773A3}"/>
              </a:ext>
            </a:extLst>
          </p:cNvPr>
          <p:cNvSpPr txBox="1"/>
          <p:nvPr userDrawn="1"/>
        </p:nvSpPr>
        <p:spPr>
          <a:xfrm>
            <a:off x="9851136" y="827177"/>
            <a:ext cx="1502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2A276C"/>
                </a:solidFill>
                <a:cs typeface="B Titr" pitchFamily="2" charset="-78"/>
              </a:rPr>
              <a:t>ورودی ها</a:t>
            </a:r>
            <a:endParaRPr lang="fa-IR" sz="3200" dirty="0">
              <a:solidFill>
                <a:srgbClr val="2A276C"/>
              </a:solidFill>
              <a:cs typeface="B Titr" pitchFamily="2" charset="-78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196DC7-EA58-C6BA-5CFE-AB962C0AA3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038" y="1267842"/>
            <a:ext cx="3217862" cy="3328987"/>
          </a:xfrm>
        </p:spPr>
        <p:txBody>
          <a:bodyPr anchor="t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اگر تصویری از این مرحله دارید اینجا قرار دهید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AF3252-C2A3-C9BA-30A3-1602E6DB814C}"/>
              </a:ext>
            </a:extLst>
          </p:cNvPr>
          <p:cNvCxnSpPr/>
          <p:nvPr userDrawn="1"/>
        </p:nvCxnSpPr>
        <p:spPr>
          <a:xfrm flipH="1">
            <a:off x="8936736" y="1461096"/>
            <a:ext cx="2962656" cy="0"/>
          </a:xfrm>
          <a:prstGeom prst="line">
            <a:avLst/>
          </a:prstGeom>
          <a:ln w="38100">
            <a:solidFill>
              <a:srgbClr val="2A2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66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ن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توضیح فنی ایده </a:t>
            </a:r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 </a:t>
            </a:r>
            <a:r>
              <a:rPr lang="ar-SA" sz="1800" dirty="0">
                <a:solidFill>
                  <a:srgbClr val="2A276C"/>
                </a:solidFill>
                <a:cs typeface="B Titr" pitchFamily="2" charset="-78"/>
              </a:rPr>
              <a:t>(ورودی ها، عملیات فنی و خروجی های طرح  و تجهیزات مورد نیاز جهت اجرای ایده خود را بیان کنید.)</a:t>
            </a:r>
            <a:endParaRPr lang="fa-IR" sz="2000" dirty="0">
              <a:solidFill>
                <a:srgbClr val="2A276C"/>
              </a:solidFill>
              <a:cs typeface="B Titr" pitchFamily="2" charset="-78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64864" y="1682496"/>
            <a:ext cx="7755636" cy="4823079"/>
          </a:xfrm>
        </p:spPr>
        <p:txBody>
          <a:bodyPr anchor="t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1800" b="0" i="0" smtClean="0">
                <a:effectLst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مثال: 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پردازش گفتار (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Speech-to-Text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) </a:t>
            </a:r>
            <a:r>
              <a:rPr lang="en-US" b="0" i="0" dirty="0">
                <a:solidFill>
                  <a:srgbClr val="2C2C36"/>
                </a:solidFill>
                <a:effectLst/>
                <a:latin typeface="system-ui"/>
              </a:rPr>
              <a:t> </a:t>
            </a:r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با مدل‌های هوش مصنوعی فارسی-انگلیسی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تحلیل تلفظ، گرامر و واژگان توسط موتور زبانی شخصی‌سازی‌شده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تولید سناریوهای تعاملی هوشمند بر اساس سطح و نیاز کاربر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ذخیره‌سازی پیشرفت یادگیری در سرور ابری برای ارائه بازخورد بلندمدت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3FAE1-B26F-D4F6-5623-D8A6406773A3}"/>
              </a:ext>
            </a:extLst>
          </p:cNvPr>
          <p:cNvSpPr txBox="1"/>
          <p:nvPr userDrawn="1"/>
        </p:nvSpPr>
        <p:spPr>
          <a:xfrm>
            <a:off x="9229344" y="827177"/>
            <a:ext cx="212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2A276C"/>
                </a:solidFill>
                <a:cs typeface="B Titr" pitchFamily="2" charset="-78"/>
              </a:rPr>
              <a:t>عملیات فنی: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196DC7-EA58-C6BA-5CFE-AB962C0AA3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038" y="1267842"/>
            <a:ext cx="3217862" cy="3328987"/>
          </a:xfrm>
        </p:spPr>
        <p:txBody>
          <a:bodyPr anchor="t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اگر تصویری از این مرحله دارید اینجا قرار دهید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AF3252-C2A3-C9BA-30A3-1602E6DB814C}"/>
              </a:ext>
            </a:extLst>
          </p:cNvPr>
          <p:cNvCxnSpPr/>
          <p:nvPr userDrawn="1"/>
        </p:nvCxnSpPr>
        <p:spPr>
          <a:xfrm flipH="1">
            <a:off x="8936736" y="1461096"/>
            <a:ext cx="2962656" cy="0"/>
          </a:xfrm>
          <a:prstGeom prst="line">
            <a:avLst/>
          </a:prstGeom>
          <a:ln w="38100">
            <a:solidFill>
              <a:srgbClr val="2A2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6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خروجی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B953CE2-6A02-1F58-CBBD-55F266F3F97E}"/>
              </a:ext>
            </a:extLst>
          </p:cNvPr>
          <p:cNvSpPr txBox="1"/>
          <p:nvPr userDrawn="1"/>
        </p:nvSpPr>
        <p:spPr>
          <a:xfrm>
            <a:off x="838200" y="316366"/>
            <a:ext cx="1051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>
                <a:solidFill>
                  <a:srgbClr val="2A276C"/>
                </a:solidFill>
                <a:cs typeface="B Titr" pitchFamily="2" charset="-78"/>
              </a:rPr>
              <a:t>توضیح فنی ایده </a:t>
            </a:r>
            <a:r>
              <a:rPr lang="fa-IR" sz="2000" dirty="0">
                <a:solidFill>
                  <a:srgbClr val="2A276C"/>
                </a:solidFill>
                <a:cs typeface="B Titr" pitchFamily="2" charset="-78"/>
              </a:rPr>
              <a:t> </a:t>
            </a:r>
            <a:r>
              <a:rPr lang="ar-SA" sz="1800" dirty="0">
                <a:solidFill>
                  <a:srgbClr val="2A276C"/>
                </a:solidFill>
                <a:cs typeface="B Titr" pitchFamily="2" charset="-78"/>
              </a:rPr>
              <a:t>(ورودی ها، عملیات فنی و خروجی های طرح  و تجهیزات مورد نیاز جهت اجرای ایده خود را بیان کنید.)</a:t>
            </a:r>
            <a:endParaRPr lang="fa-IR" sz="2000" dirty="0">
              <a:solidFill>
                <a:srgbClr val="2A276C"/>
              </a:solidFill>
              <a:cs typeface="B Titr" pitchFamily="2" charset="-78"/>
            </a:endParaRPr>
          </a:p>
        </p:txBody>
      </p:sp>
      <p:sp>
        <p:nvSpPr>
          <p:cNvPr id="54" name="Content Placeholder 53">
            <a:extLst>
              <a:ext uri="{FF2B5EF4-FFF2-40B4-BE49-F238E27FC236}">
                <a16:creationId xmlns:a16="http://schemas.microsoft.com/office/drawing/2014/main" id="{190C731D-22D8-D7D6-C1E1-1B50D18EE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64864" y="1682496"/>
            <a:ext cx="7755636" cy="4823079"/>
          </a:xfrm>
        </p:spPr>
        <p:txBody>
          <a:bodyPr anchor="t">
            <a:normAutofit/>
          </a:bodyPr>
          <a:lstStyle>
            <a:lvl1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 lang="fa-IR" sz="1800" b="0" i="0" smtClean="0">
                <a:effectLst/>
                <a:cs typeface="B Nazanin" panose="00000400000000000000" pitchFamily="2" charset="-78"/>
              </a:defRPr>
            </a:lvl1pPr>
            <a:lvl2pPr algn="r" rtl="1">
              <a:lnSpc>
                <a:spcPct val="150000"/>
              </a:lnSpc>
              <a:defRPr sz="1600">
                <a:cs typeface="B Nazanin" panose="00000400000000000000" pitchFamily="2" charset="-78"/>
              </a:defRPr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مثال: 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بازخورد لحظه‌ای روی تلفظ و ساختار جمله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گزارش هفتگی پیشرفت (نقاط قوت/ضعف)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مسیر یادگیری پویا و شخصی‌سازی‌شده</a:t>
            </a:r>
          </a:p>
          <a:p>
            <a:r>
              <a:rPr lang="fa-IR" b="0" i="0" dirty="0">
                <a:solidFill>
                  <a:srgbClr val="2C2C36"/>
                </a:solidFill>
                <a:effectLst/>
                <a:latin typeface="system-ui"/>
              </a:rPr>
              <a:t>گواهی مهارت مکالمه‌ای (قابل اشتراک در شبکه‌های اجتماعی یا رزومه)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3FAE1-B26F-D4F6-5623-D8A6406773A3}"/>
              </a:ext>
            </a:extLst>
          </p:cNvPr>
          <p:cNvSpPr txBox="1"/>
          <p:nvPr userDrawn="1"/>
        </p:nvSpPr>
        <p:spPr>
          <a:xfrm>
            <a:off x="9229344" y="827177"/>
            <a:ext cx="212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>
                <a:solidFill>
                  <a:srgbClr val="2A276C"/>
                </a:solidFill>
                <a:cs typeface="B Titr" pitchFamily="2" charset="-78"/>
              </a:rPr>
              <a:t>خروجی‌ها: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196DC7-EA58-C6BA-5CFE-AB962C0AA3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7038" y="1267842"/>
            <a:ext cx="3217862" cy="3328987"/>
          </a:xfrm>
        </p:spPr>
        <p:txBody>
          <a:bodyPr anchor="t">
            <a:normAutofit/>
          </a:bodyPr>
          <a:lstStyle>
            <a:lvl1pPr marL="0" indent="0" algn="ctr" rtl="1">
              <a:buNone/>
              <a:defRPr sz="2000">
                <a:cs typeface="B Nazanin" panose="00000400000000000000" pitchFamily="2" charset="-78"/>
              </a:defRPr>
            </a:lvl1pPr>
          </a:lstStyle>
          <a:p>
            <a:r>
              <a:rPr lang="fa-IR" dirty="0"/>
              <a:t>اگر تصویری از این مرحله دارید اینجا قرار دهید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AF3252-C2A3-C9BA-30A3-1602E6DB814C}"/>
              </a:ext>
            </a:extLst>
          </p:cNvPr>
          <p:cNvCxnSpPr/>
          <p:nvPr userDrawn="1"/>
        </p:nvCxnSpPr>
        <p:spPr>
          <a:xfrm flipH="1">
            <a:off x="8936736" y="1461096"/>
            <a:ext cx="2962656" cy="0"/>
          </a:xfrm>
          <a:prstGeom prst="line">
            <a:avLst/>
          </a:prstGeom>
          <a:ln w="38100">
            <a:solidFill>
              <a:srgbClr val="2A27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87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90A50B-F731-E543-23AC-D5167C31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3ABC0-2685-DEEC-6658-A59502A58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51296-6376-DC6D-F536-A163E900E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91B7-3E32-42EC-AD81-B5BC734736F6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43967-9180-A3E1-1028-0B029CAA1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7786-5F50-F895-1CB0-26CFDE94A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4E00-D235-463F-B656-FD55C8A97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3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64" r:id="rId5"/>
    <p:sldLayoutId id="2147483661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52" r:id="rId33"/>
    <p:sldLayoutId id="2147483653" r:id="rId34"/>
    <p:sldLayoutId id="2147483654" r:id="rId35"/>
    <p:sldLayoutId id="2147483655" r:id="rId36"/>
    <p:sldLayoutId id="2147483656" r:id="rId37"/>
    <p:sldLayoutId id="2147483657" r:id="rId38"/>
    <p:sldLayoutId id="2147483658" r:id="rId39"/>
    <p:sldLayoutId id="2147483659" r:id="rId40"/>
    <p:sldLayoutId id="2147483692" r:id="rId41"/>
    <p:sldLayoutId id="2147483693" r:id="rId42"/>
    <p:sldLayoutId id="2147483694" r:id="rId43"/>
    <p:sldLayoutId id="2147483696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01190-8748-34C3-05E9-4E32A98DB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560" y="2570481"/>
            <a:ext cx="6624320" cy="136652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E4865F-1041-F323-9C2A-59E549533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6500" y="4376736"/>
            <a:ext cx="4655820" cy="5127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1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AB2B6C-3849-22B3-C196-DDEACFEA47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rgbClr val="FF0000"/>
                </a:solidFill>
                <a:latin typeface="system-ui"/>
              </a:rPr>
              <a:t>مثال: 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</a:rPr>
              <a:t>سرور ابری (مثل 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AWS 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یا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سرویس‌های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داخلی مانند </a:t>
            </a:r>
            <a:r>
              <a:rPr lang="en-US" sz="2000" dirty="0" err="1">
                <a:solidFill>
                  <a:srgbClr val="FF0000"/>
                </a:solidFill>
                <a:latin typeface="system-ui"/>
              </a:rPr>
              <a:t>ArvanCloud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  <a:latin typeface="system-ui"/>
              </a:rPr>
              <a:t>API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های پردازش گفتار (مثل 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Google Speech-to-Text 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یا 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Whisper)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</a:rPr>
              <a:t>تیم فنی شامل: ۱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توسعه‌دهنده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فرانت‌اند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(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React Native)، 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۱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بک‌اند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، ۱ متخصص 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NLP</a:t>
            </a:r>
          </a:p>
          <a:p>
            <a:r>
              <a:rPr lang="fa-IR" sz="2000" dirty="0" err="1">
                <a:solidFill>
                  <a:srgbClr val="FF0000"/>
                </a:solidFill>
                <a:latin typeface="system-ui"/>
              </a:rPr>
              <a:t>دستگاه‌های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تست (موبایل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اندروید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/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آی‌او‌اس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برای 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QA)</a:t>
            </a:r>
            <a:endParaRPr lang="fa-IR" sz="2000" dirty="0">
              <a:solidFill>
                <a:srgbClr val="FF0000"/>
              </a:solidFill>
              <a:latin typeface="system-u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DB704-60A6-D330-A659-FF027ECAA9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32282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77A9D4-DEE9-BD7A-AE9F-F3FD2A4179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053F42-C4BE-5344-4B94-E1D72A4731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95215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637681-BC89-B7F0-9553-BEC3260E13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latin typeface="system-ui"/>
              </a:rPr>
              <a:t>نوآوری ما: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ترکیب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سناریوهای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واقعی دانشگاهی/شغلی (مثل ارائه علمی یا مصاحبه کاری) با بازخورد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لحظه‌ای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</a:t>
            </a:r>
            <a:endParaRPr lang="en-US" dirty="0">
              <a:solidFill>
                <a:srgbClr val="FF0000"/>
              </a:solidFill>
              <a:latin typeface="system-ui"/>
            </a:endParaRP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استفاده از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مدل‌های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زبانی فارسی-انگلیسی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شخصی‌سازی‌شده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که خطاهای رایج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فارسی‌زبانان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</a:t>
            </a:r>
            <a:endParaRPr lang="en-US" dirty="0">
              <a:solidFill>
                <a:srgbClr val="FF0000"/>
              </a:solidFill>
              <a:latin typeface="system-ui"/>
            </a:endParaRPr>
          </a:p>
          <a:p>
            <a:r>
              <a:rPr lang="fa-IR" dirty="0">
                <a:solidFill>
                  <a:srgbClr val="FF0000"/>
                </a:solidFill>
                <a:latin typeface="system-ui"/>
              </a:rPr>
              <a:t>فناوری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به‌کاررفته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: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موتور پردازش گفتار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با قابلیت درک لهجه فارسی در تلفظ انگلیسی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سیستم تطبیقی یادگیری که مسیر آموزش را بر اساس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ضعف‌های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فردی کاربر تنظیم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می‌کند</a:t>
            </a:r>
            <a:endParaRPr lang="fa-IR" dirty="0">
              <a:solidFill>
                <a:srgbClr val="FF0000"/>
              </a:solidFill>
              <a:latin typeface="system-ui"/>
            </a:endParaRP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رابط کاربری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بازی‌محور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که نرخ ترک یادگیری را تا ۶۰٪ کاهش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می‌دهد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(بر اساس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آزمایش‌های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اولیه)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F0BC8E-0F95-6F7D-8540-1402CCD38C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580990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F2080E-E301-61D1-9E42-D248B957B09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مراحل اجرای طرح:</a:t>
            </a:r>
          </a:p>
          <a:p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تحقیق اولیه (آبان ۱۴۰۳): مصاحبه با ۳۰ دانشجو از </a:t>
            </a:r>
            <a:r>
              <a:rPr lang="fa-IR" sz="18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دانشگاه‌های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قزوین برای شناسایی </a:t>
            </a:r>
            <a:r>
              <a:rPr lang="fa-IR" sz="18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چالش‌های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واقعی در مکالمه انگلیسی.</a:t>
            </a:r>
          </a:p>
          <a:p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طراحی </a:t>
            </a:r>
            <a:r>
              <a:rPr lang="en-US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MVP (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دی ۱۴۰۳): ساخت نسخه اولیه </a:t>
            </a:r>
            <a:r>
              <a:rPr lang="fa-IR" sz="18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وب‌اپ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با ۳ سناریوی مکالمه (مصاحبه شغلی، ارائه دانشگاهی، گفتگوی روزمره).</a:t>
            </a:r>
          </a:p>
          <a:p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آزمایش کاربری (بهمن ۱۴۰۳): تست با ۱۵ کاربر هدف؛ نرخ رضایت: ۸۷٪، نرخ ترک پس از ۳ روز: ۴۰٪ </a:t>
            </a:r>
          </a:p>
          <a:p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توسعه فاز اول (فروردین–اردیبهشت ۱۴۰۴): طراحی رابط کاربری </a:t>
            </a:r>
            <a:r>
              <a:rPr lang="fa-IR" sz="18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بازی‌محور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و ادغام </a:t>
            </a:r>
            <a:r>
              <a:rPr lang="en-US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API 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پردازش گفتار</a:t>
            </a:r>
            <a:r>
              <a:rPr lang="en-US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.</a:t>
            </a:r>
          </a:p>
          <a:p>
            <a:r>
              <a:rPr lang="fa-IR" sz="18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آماده‌سازی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برای </a:t>
            </a:r>
            <a:r>
              <a:rPr lang="fa-IR" sz="18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راه‌اندازی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رسمی (خرداد ۱۴۰۴): ثبت نام در رویداد «باور ۲» برای </a:t>
            </a:r>
            <a:r>
              <a:rPr lang="fa-IR" sz="18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منتورینگ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تخصصی و دسترسی به </a:t>
            </a:r>
            <a:r>
              <a:rPr lang="fa-IR" sz="18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زیرساخت‌های</a:t>
            </a:r>
            <a:r>
              <a:rPr lang="fa-IR" sz="18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پارک علم و فناوری.</a:t>
            </a:r>
          </a:p>
        </p:txBody>
      </p:sp>
    </p:spTree>
    <p:extLst>
      <p:ext uri="{BB962C8B-B14F-4D97-AF65-F5344CB8AC3E}">
        <p14:creationId xmlns:p14="http://schemas.microsoft.com/office/powerpoint/2010/main" val="240635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11116A-A2E2-1491-4392-A5C88CAEAA9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بله، ما یک </a:t>
            </a:r>
            <a:r>
              <a:rPr lang="en-US" sz="2200" dirty="0">
                <a:solidFill>
                  <a:srgbClr val="FF0000"/>
                </a:solidFill>
                <a:cs typeface="B Nazanin" panose="00000400000000000000" pitchFamily="2" charset="-78"/>
              </a:rPr>
              <a:t>MVP </a:t>
            </a:r>
            <a:r>
              <a:rPr lang="fa-IR" sz="2200" dirty="0" err="1">
                <a:solidFill>
                  <a:srgbClr val="FF0000"/>
                </a:solidFill>
                <a:cs typeface="B Nazanin" panose="00000400000000000000" pitchFamily="2" charset="-78"/>
              </a:rPr>
              <a:t>وب‌محور</a:t>
            </a:r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 داریم — و برنامه شفافی برای تبدیل آن به </a:t>
            </a:r>
            <a:r>
              <a:rPr lang="fa-IR" sz="2200" dirty="0" err="1">
                <a:solidFill>
                  <a:srgbClr val="FF0000"/>
                </a:solidFill>
                <a:cs typeface="B Nazanin" panose="00000400000000000000" pitchFamily="2" charset="-78"/>
              </a:rPr>
              <a:t>اپلیکیشن</a:t>
            </a:r>
            <a:r>
              <a:rPr lang="fa-IR" sz="2200" dirty="0">
                <a:solidFill>
                  <a:srgbClr val="FF0000"/>
                </a:solidFill>
                <a:cs typeface="B Nazanin" panose="00000400000000000000" pitchFamily="2" charset="-78"/>
              </a:rPr>
              <a:t> موبایل در ۸ هفته آینده داریم</a:t>
            </a:r>
          </a:p>
          <a:p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وضعیت فعلی </a:t>
            </a:r>
            <a:r>
              <a:rPr lang="en-US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MVP:</a:t>
            </a:r>
          </a:p>
          <a:p>
            <a:pPr lvl="1"/>
            <a:r>
              <a:rPr lang="fa-IR" sz="2100" dirty="0">
                <a:solidFill>
                  <a:srgbClr val="FF0000"/>
                </a:solidFill>
                <a:cs typeface="B Nazanin" panose="00000400000000000000" pitchFamily="2" charset="-78"/>
              </a:rPr>
              <a:t>نسخه اولیه </a:t>
            </a:r>
            <a:r>
              <a:rPr lang="fa-IR" sz="2100" dirty="0" err="1">
                <a:solidFill>
                  <a:srgbClr val="FF0000"/>
                </a:solidFill>
                <a:cs typeface="B Nazanin" panose="00000400000000000000" pitchFamily="2" charset="-78"/>
              </a:rPr>
              <a:t>وب‌اپ</a:t>
            </a:r>
            <a:r>
              <a:rPr lang="fa-IR" sz="2100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</a:p>
          <a:p>
            <a:pPr lvl="1"/>
            <a:r>
              <a:rPr lang="fa-IR" sz="2100" dirty="0">
                <a:solidFill>
                  <a:srgbClr val="FF0000"/>
                </a:solidFill>
                <a:cs typeface="B Nazanin" panose="00000400000000000000" pitchFamily="2" charset="-78"/>
              </a:rPr>
              <a:t>قابلیت ضبط صدا و دریافت بازخورد متنی از سیستم</a:t>
            </a:r>
          </a:p>
          <a:p>
            <a:pPr lvl="1"/>
            <a:r>
              <a:rPr lang="fa-IR" sz="2100" dirty="0">
                <a:solidFill>
                  <a:srgbClr val="FF0000"/>
                </a:solidFill>
                <a:cs typeface="B Nazanin" panose="00000400000000000000" pitchFamily="2" charset="-78"/>
              </a:rPr>
              <a:t>تست شده با ۱۵ دانشجوی دانشگاه قزوین (رضایت: ۸۷٪)</a:t>
            </a:r>
          </a:p>
          <a:p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برنامه توسعه به </a:t>
            </a:r>
            <a:r>
              <a:rPr lang="en-US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MVP </a:t>
            </a:r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موبایل</a:t>
            </a:r>
          </a:p>
          <a:p>
            <a:pPr lvl="1"/>
            <a:r>
              <a:rPr lang="fa-IR" sz="1900" dirty="0">
                <a:solidFill>
                  <a:srgbClr val="FF0000"/>
                </a:solidFill>
                <a:cs typeface="B Nazanin" panose="00000400000000000000" pitchFamily="2" charset="-78"/>
              </a:rPr>
              <a:t>فاز ۱ (هفته ۱–۲): طراحی </a:t>
            </a:r>
            <a:r>
              <a:rPr lang="en-US" sz="1900" dirty="0">
                <a:solidFill>
                  <a:srgbClr val="FF0000"/>
                </a:solidFill>
                <a:cs typeface="B Nazanin" panose="00000400000000000000" pitchFamily="2" charset="-78"/>
              </a:rPr>
              <a:t>UI/UX </a:t>
            </a:r>
            <a:r>
              <a:rPr lang="fa-IR" sz="1900" dirty="0">
                <a:solidFill>
                  <a:srgbClr val="FF0000"/>
                </a:solidFill>
                <a:cs typeface="B Nazanin" panose="00000400000000000000" pitchFamily="2" charset="-78"/>
              </a:rPr>
              <a:t>تعاملی — هزینه: ۱۰ میلیون تومان</a:t>
            </a:r>
          </a:p>
          <a:p>
            <a:pPr lvl="1"/>
            <a:r>
              <a:rPr lang="fa-IR" sz="1900" dirty="0">
                <a:solidFill>
                  <a:srgbClr val="FF0000"/>
                </a:solidFill>
                <a:cs typeface="B Nazanin" panose="00000400000000000000" pitchFamily="2" charset="-78"/>
              </a:rPr>
              <a:t>فاز ۲ (هفته ۳–۶): توسعه نسخه </a:t>
            </a:r>
            <a:r>
              <a:rPr lang="fa-IR" sz="1900" dirty="0" err="1">
                <a:solidFill>
                  <a:srgbClr val="FF0000"/>
                </a:solidFill>
                <a:cs typeface="B Nazanin" panose="00000400000000000000" pitchFamily="2" charset="-78"/>
              </a:rPr>
              <a:t>اندروید</a:t>
            </a:r>
            <a:r>
              <a:rPr lang="fa-IR" sz="1900" dirty="0">
                <a:solidFill>
                  <a:srgbClr val="FF0000"/>
                </a:solidFill>
                <a:cs typeface="B Nazanin" panose="00000400000000000000" pitchFamily="2" charset="-78"/>
              </a:rPr>
              <a:t> با </a:t>
            </a:r>
            <a:r>
              <a:rPr lang="en-US" sz="1900" dirty="0">
                <a:solidFill>
                  <a:srgbClr val="FF0000"/>
                </a:solidFill>
                <a:cs typeface="B Nazanin" panose="00000400000000000000" pitchFamily="2" charset="-78"/>
              </a:rPr>
              <a:t>React Native — </a:t>
            </a:r>
            <a:r>
              <a:rPr lang="fa-IR" sz="1900" dirty="0">
                <a:solidFill>
                  <a:srgbClr val="FF0000"/>
                </a:solidFill>
                <a:cs typeface="B Nazanin" panose="00000400000000000000" pitchFamily="2" charset="-78"/>
              </a:rPr>
              <a:t>هزینه: ۲۵ میلیون تومان</a:t>
            </a:r>
          </a:p>
          <a:p>
            <a:pPr lvl="1"/>
            <a:r>
              <a:rPr lang="fa-IR" sz="1900" dirty="0">
                <a:solidFill>
                  <a:srgbClr val="FF0000"/>
                </a:solidFill>
                <a:cs typeface="B Nazanin" panose="00000400000000000000" pitchFamily="2" charset="-78"/>
              </a:rPr>
              <a:t>فاز ۳ (هفته ۷–۸): تست کاربری و رفع </a:t>
            </a:r>
            <a:r>
              <a:rPr lang="fa-IR" sz="1900" dirty="0" err="1">
                <a:solidFill>
                  <a:srgbClr val="FF0000"/>
                </a:solidFill>
                <a:cs typeface="B Nazanin" panose="00000400000000000000" pitchFamily="2" charset="-78"/>
              </a:rPr>
              <a:t>باگ</a:t>
            </a:r>
            <a:r>
              <a:rPr lang="fa-IR" sz="1900" dirty="0">
                <a:solidFill>
                  <a:srgbClr val="FF0000"/>
                </a:solidFill>
                <a:cs typeface="B Nazanin" panose="00000400000000000000" pitchFamily="2" charset="-78"/>
              </a:rPr>
              <a:t> — هزینه: ۵ میلیون تومان</a:t>
            </a:r>
          </a:p>
        </p:txBody>
      </p:sp>
    </p:spTree>
    <p:extLst>
      <p:ext uri="{BB962C8B-B14F-4D97-AF65-F5344CB8AC3E}">
        <p14:creationId xmlns:p14="http://schemas.microsoft.com/office/powerpoint/2010/main" val="379130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91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40749-1448-BBF7-B020-456727169F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مشتری اصلی: 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</a:rPr>
              <a:t>دانشجویان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فارسی‌زبان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دانشگاه‌های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استان قزوین (۱۹–۲۶ سال)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</a:rPr>
              <a:t>سطح زبان: مبتدی تا متوسط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</a:rPr>
              <a:t>نیاز فوری: ارائه دانشگاهی، مصاحبه شغلی، یا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آزمون‌های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بین‌المللی</a:t>
            </a:r>
            <a:endParaRPr lang="fa-IR" sz="2000" dirty="0">
              <a:solidFill>
                <a:srgbClr val="FF0000"/>
              </a:solidFill>
              <a:latin typeface="system-ui"/>
            </a:endParaRP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</a:rPr>
              <a:t>رفتار: استفاده روزانه از موبایل، تمایل به یادگیری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کوتاه‌مدت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و تعاملی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مشتری ثانویه </a:t>
            </a:r>
          </a:p>
          <a:p>
            <a:pPr lvl="1"/>
            <a:r>
              <a:rPr lang="fa-IR" sz="2000" dirty="0" err="1">
                <a:solidFill>
                  <a:srgbClr val="FF0000"/>
                </a:solidFill>
                <a:latin typeface="system-ui"/>
              </a:rPr>
              <a:t>دانش‌آموزان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پایه دوازدهم و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کنکوری‌های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استان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</a:rPr>
              <a:t>جوانان شاغل ۲۵–۳۵ سال که برای ارتقای شغلی به مکالمه انگلیسی نیاز دارند</a:t>
            </a:r>
          </a:p>
        </p:txBody>
      </p:sp>
    </p:spTree>
    <p:extLst>
      <p:ext uri="{BB962C8B-B14F-4D97-AF65-F5344CB8AC3E}">
        <p14:creationId xmlns:p14="http://schemas.microsoft.com/office/powerpoint/2010/main" val="364270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A7CDCE-9A33-B778-145D-0A279DE982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dirty="0">
                <a:solidFill>
                  <a:srgbClr val="FF0000"/>
                </a:solidFill>
                <a:latin typeface="system-ui"/>
              </a:rPr>
              <a:t>کل بازار (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TAM – Total Addressable Market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) :</a:t>
            </a:r>
            <a:br>
              <a:rPr lang="en-US" dirty="0">
                <a:solidFill>
                  <a:srgbClr val="FF0000"/>
                </a:solidFill>
                <a:latin typeface="system-ui"/>
              </a:rPr>
            </a:br>
            <a:r>
              <a:rPr lang="fa-IR" dirty="0">
                <a:solidFill>
                  <a:srgbClr val="FF0000"/>
                </a:solidFill>
                <a:latin typeface="system-ui"/>
              </a:rPr>
              <a:t>تمامی افراد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فارسی‌زبان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در ایران که به دنبال یادگیری انگلیسی هستند: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≈ ۱۲ میلیون نفر (منبع: مرکز آمار ایران +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گزارش‌های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آموزش زبان)</a:t>
            </a:r>
          </a:p>
          <a:p>
            <a:r>
              <a:rPr lang="fa-IR" dirty="0" err="1">
                <a:solidFill>
                  <a:srgbClr val="FF0000"/>
                </a:solidFill>
                <a:latin typeface="system-ui"/>
              </a:rPr>
              <a:t>بخش‌های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بازار (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SAM – Serviceable Addressable Market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) 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: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دانشجویان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دانشگاه‌ها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(≈ ۴.۵ میلیون نفر)</a:t>
            </a:r>
          </a:p>
          <a:p>
            <a:pPr lvl="1"/>
            <a:r>
              <a:rPr lang="fa-IR" dirty="0" err="1">
                <a:solidFill>
                  <a:srgbClr val="FF0000"/>
                </a:solidFill>
                <a:latin typeface="system-ui"/>
              </a:rPr>
              <a:t>دانش‌آموزان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پایه دوازدهم و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کنکوری‌ها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(≈ ۱.۲ میلیون نفر)</a:t>
            </a:r>
          </a:p>
          <a:p>
            <a:r>
              <a:rPr lang="fa-IR" dirty="0">
                <a:solidFill>
                  <a:srgbClr val="FF0000"/>
                </a:solidFill>
                <a:latin typeface="system-ui"/>
              </a:rPr>
              <a:t>بازار هدف اولیه (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SOM – Serviceable Obtainable Market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): 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دانشجویان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دانشگاه‌های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استان قزوین (≈ ۳۰,۰۰۰ نفر)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دلیل انتخاب: دسترسی آسان، نیاز مشخص به مکالمه آکادمیک/شغلی، حمایت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دانشگاه‌ها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و پارک علم و فناوری</a:t>
            </a:r>
          </a:p>
          <a:p>
            <a:pPr lvl="1"/>
            <a:r>
              <a:rPr lang="fa-IR" dirty="0" err="1">
                <a:solidFill>
                  <a:srgbClr val="FF0000"/>
                </a:solidFill>
                <a:latin typeface="system-ui"/>
              </a:rPr>
              <a:t>ویژگی‌های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بازار هدف:</a:t>
            </a:r>
          </a:p>
          <a:p>
            <a:pPr lvl="2"/>
            <a:r>
              <a:rPr lang="fa-IR" dirty="0">
                <a:solidFill>
                  <a:srgbClr val="FF0000"/>
                </a:solidFill>
                <a:latin typeface="system-ui"/>
              </a:rPr>
              <a:t>سن: ۱۹–۲۶ سال</a:t>
            </a:r>
          </a:p>
          <a:p>
            <a:pPr lvl="2"/>
            <a:r>
              <a:rPr lang="fa-IR" dirty="0">
                <a:solidFill>
                  <a:srgbClr val="FF0000"/>
                </a:solidFill>
                <a:latin typeface="system-ui"/>
              </a:rPr>
              <a:t>سطح زبان: مبتدی تا متوسط</a:t>
            </a:r>
          </a:p>
          <a:p>
            <a:pPr lvl="2"/>
            <a:r>
              <a:rPr lang="fa-IR" dirty="0">
                <a:solidFill>
                  <a:srgbClr val="FF0000"/>
                </a:solidFill>
                <a:latin typeface="system-ui"/>
              </a:rPr>
              <a:t>رفتار: استفاده روزانه از موبایل، تمایل به یادگیری تعاملی و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کوتاه‌مدت</a:t>
            </a:r>
            <a:endParaRPr lang="fa-IR" dirty="0">
              <a:solidFill>
                <a:srgbClr val="FF0000"/>
              </a:solidFill>
              <a:latin typeface="system-ui"/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8B43EEE-836C-6849-7B36-ADC11376C9C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1856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9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58F3D-C997-4F36-A9D1-3F5FE2185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F6D9D-8561-12BE-EA1D-0E58E5D52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4B0EE-B951-710E-297A-B201179A8B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255EA-251B-C844-FB62-6AA59AB02F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A9570-E902-91F8-D3D8-A93059DA54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45385-98B9-D9F9-8D6F-020A1979D5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1B40F0-2E40-E435-98AB-EF7F72973D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516D11-0A89-702F-3908-C08D64BC70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F960AD-6B85-BEDE-6CE0-75DA038596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135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6EF110-2D5A-0151-B013-8D8020F42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374F-AFF8-20ED-2D01-121F0CF87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B483A-17C0-6708-A8C5-1D2BF483AE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59EA3-C18E-F348-91C4-CBA3329FA2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ED66FA-B88C-DB36-E9A5-ADD9BB31CF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195420-794B-C496-9217-43569BFFE0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6FBBE4-9C4F-A71B-E6DF-38387C3707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E8D149-82CD-4D59-2F68-838DBF6F52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D6D2914-A25C-050A-2582-A40E168DCC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8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4CC0CA-1B73-09D2-C76F-4DE080B160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sz="2000" dirty="0">
                <a:solidFill>
                  <a:srgbClr val="FF0000"/>
                </a:solidFill>
              </a:rPr>
              <a:t>ارزش پیشنهادی ما:</a:t>
            </a:r>
            <a:br>
              <a:rPr lang="fa-IR" sz="2000" dirty="0">
                <a:solidFill>
                  <a:srgbClr val="FF0000"/>
                </a:solidFill>
              </a:rPr>
            </a:br>
            <a:r>
              <a:rPr lang="fa-IR" sz="2000" dirty="0">
                <a:solidFill>
                  <a:srgbClr val="FF0000"/>
                </a:solidFill>
              </a:rPr>
              <a:t>ارائه </a:t>
            </a:r>
            <a:r>
              <a:rPr lang="fa-IR" sz="2000" dirty="0" err="1">
                <a:solidFill>
                  <a:srgbClr val="FF0000"/>
                </a:solidFill>
              </a:rPr>
              <a:t>تجربه‌ای</a:t>
            </a:r>
            <a:r>
              <a:rPr lang="fa-IR" sz="2000" dirty="0">
                <a:solidFill>
                  <a:srgbClr val="FF0000"/>
                </a:solidFill>
              </a:rPr>
              <a:t> </a:t>
            </a:r>
            <a:r>
              <a:rPr lang="fa-IR" sz="2000" dirty="0" err="1">
                <a:solidFill>
                  <a:srgbClr val="FF0000"/>
                </a:solidFill>
              </a:rPr>
              <a:t>شخصی‌سازی‌شده</a:t>
            </a:r>
            <a:r>
              <a:rPr lang="fa-IR" sz="2000" dirty="0">
                <a:solidFill>
                  <a:srgbClr val="FF0000"/>
                </a:solidFill>
              </a:rPr>
              <a:t> که دانشجوی </a:t>
            </a:r>
            <a:r>
              <a:rPr lang="fa-IR" sz="2000" dirty="0" err="1">
                <a:solidFill>
                  <a:srgbClr val="FF0000"/>
                </a:solidFill>
              </a:rPr>
              <a:t>فارسی‌زبان</a:t>
            </a:r>
            <a:r>
              <a:rPr lang="fa-IR" sz="2000" dirty="0">
                <a:solidFill>
                  <a:srgbClr val="FF0000"/>
                </a:solidFill>
              </a:rPr>
              <a:t> را در کمترین زمان ممکن قادر </a:t>
            </a:r>
            <a:r>
              <a:rPr lang="fa-IR" sz="2000" dirty="0" err="1">
                <a:solidFill>
                  <a:srgbClr val="FF0000"/>
                </a:solidFill>
              </a:rPr>
              <a:t>می‌سازد</a:t>
            </a:r>
            <a:r>
              <a:rPr lang="fa-IR" sz="2000" dirty="0">
                <a:solidFill>
                  <a:srgbClr val="FF0000"/>
                </a:solidFill>
              </a:rPr>
              <a:t> تا در </a:t>
            </a:r>
            <a:r>
              <a:rPr lang="fa-IR" sz="2000" dirty="0" err="1">
                <a:solidFill>
                  <a:srgbClr val="FF0000"/>
                </a:solidFill>
              </a:rPr>
              <a:t>موقعیت‌های</a:t>
            </a:r>
            <a:r>
              <a:rPr lang="fa-IR" sz="2000" dirty="0">
                <a:solidFill>
                  <a:srgbClr val="FF0000"/>
                </a:solidFill>
              </a:rPr>
              <a:t> واقعی (ارائه دانشگاهی، مصاحبه شغلی، گفتگو با استاد خارجی) با اعتماد به نفس انگلیسی صحبت کند — نه فقط تست بدهد.</a:t>
            </a:r>
          </a:p>
          <a:p>
            <a:r>
              <a:rPr lang="fa-IR" sz="2000" dirty="0">
                <a:solidFill>
                  <a:srgbClr val="FF0000"/>
                </a:solidFill>
              </a:rPr>
              <a:t>مزیت رقابتی کلیدی: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</a:rPr>
              <a:t>اولین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اپلیکیشن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مبتنی بر «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سناریوهای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آکادمیک/شغلی ایرانی»: برخلاف رقبای خارجی که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سناریوهای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عمومی دارند (مثل "رزرو هتل")، ما روی نیازهای واقعی دانشجویان ایرانی تمرکز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کرده‌ایم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.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</a:rPr>
              <a:t>هوش مصنوعی متخصص در خطاهای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فارسی‌زبانان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: سیستم ما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به‌طور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خاص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تلفظ‌های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اشتباه رایج</a:t>
            </a:r>
          </a:p>
          <a:p>
            <a:r>
              <a:rPr lang="fa-IR" sz="2000" dirty="0">
                <a:solidFill>
                  <a:srgbClr val="FF0000"/>
                </a:solidFill>
              </a:rPr>
              <a:t>شاخص تمایز اصلی در </a:t>
            </a:r>
            <a:r>
              <a:rPr lang="en-US" sz="2000" dirty="0">
                <a:solidFill>
                  <a:srgbClr val="FF0000"/>
                </a:solidFill>
              </a:rPr>
              <a:t>X، </a:t>
            </a:r>
            <a:r>
              <a:rPr lang="fa-IR" sz="2000" dirty="0">
                <a:solidFill>
                  <a:srgbClr val="FF0000"/>
                </a:solidFill>
              </a:rPr>
              <a:t>دانشجو پس از ۴ هفته، یک ارائه ۳ </a:t>
            </a:r>
            <a:r>
              <a:rPr lang="fa-IR" sz="2000" dirty="0" err="1">
                <a:solidFill>
                  <a:srgbClr val="FF0000"/>
                </a:solidFill>
              </a:rPr>
              <a:t>دقیقه‌ای</a:t>
            </a:r>
            <a:r>
              <a:rPr lang="fa-IR" sz="2000" dirty="0">
                <a:solidFill>
                  <a:srgbClr val="FF0000"/>
                </a:solidFill>
              </a:rPr>
              <a:t> انگلیسی را بدون سکوت انجام </a:t>
            </a:r>
            <a:r>
              <a:rPr lang="fa-IR" sz="2000" dirty="0" err="1">
                <a:solidFill>
                  <a:srgbClr val="FF0000"/>
                </a:solidFill>
              </a:rPr>
              <a:t>می‌دهد</a:t>
            </a:r>
            <a:r>
              <a:rPr lang="fa-IR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721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127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8DAC2-3000-E450-ACFC-EAF761C1BA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b="1" dirty="0">
                <a:solidFill>
                  <a:srgbClr val="FF0000"/>
                </a:solidFill>
              </a:rPr>
              <a:t>روش‌ها و کانال‌های بازاریابی (کم‌هزینه / بدون هزینه):</a:t>
            </a:r>
          </a:p>
          <a:p>
            <a:pPr lvl="1"/>
            <a:r>
              <a:rPr lang="fa-IR" dirty="0">
                <a:solidFill>
                  <a:srgbClr val="FF0000"/>
                </a:solidFill>
              </a:rPr>
              <a:t>همکاری با </a:t>
            </a:r>
            <a:r>
              <a:rPr lang="fa-IR" dirty="0" err="1">
                <a:solidFill>
                  <a:srgbClr val="FF0000"/>
                </a:solidFill>
              </a:rPr>
              <a:t>دانشگاه‌های</a:t>
            </a:r>
            <a:r>
              <a:rPr lang="fa-IR" dirty="0">
                <a:solidFill>
                  <a:srgbClr val="FF0000"/>
                </a:solidFill>
              </a:rPr>
              <a:t> هدف: ارائه در </a:t>
            </a:r>
            <a:r>
              <a:rPr lang="fa-IR" dirty="0" err="1">
                <a:solidFill>
                  <a:srgbClr val="FF0000"/>
                </a:solidFill>
              </a:rPr>
              <a:t>کلاس‌های</a:t>
            </a:r>
            <a:r>
              <a:rPr lang="fa-IR" dirty="0">
                <a:solidFill>
                  <a:srgbClr val="FF0000"/>
                </a:solidFill>
              </a:rPr>
              <a:t> زبان و </a:t>
            </a:r>
            <a:r>
              <a:rPr lang="fa-IR" dirty="0" err="1">
                <a:solidFill>
                  <a:srgbClr val="FF0000"/>
                </a:solidFill>
              </a:rPr>
              <a:t>کارگاه‌های</a:t>
            </a:r>
            <a:r>
              <a:rPr lang="fa-IR" dirty="0">
                <a:solidFill>
                  <a:srgbClr val="FF0000"/>
                </a:solidFill>
              </a:rPr>
              <a:t> مهارت</a:t>
            </a:r>
          </a:p>
          <a:p>
            <a:pPr lvl="1"/>
            <a:r>
              <a:rPr lang="fa-IR" dirty="0" err="1">
                <a:solidFill>
                  <a:srgbClr val="FF0000"/>
                </a:solidFill>
              </a:rPr>
              <a:t>فعال‌سازی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شبکه‌های</a:t>
            </a:r>
            <a:r>
              <a:rPr lang="fa-IR" dirty="0">
                <a:solidFill>
                  <a:srgbClr val="FF0000"/>
                </a:solidFill>
              </a:rPr>
              <a:t> اعتمادی: همکاری با </a:t>
            </a:r>
            <a:r>
              <a:rPr lang="fa-IR" dirty="0" err="1">
                <a:solidFill>
                  <a:srgbClr val="FF0000"/>
                </a:solidFill>
              </a:rPr>
              <a:t>انجمن‌های</a:t>
            </a:r>
            <a:r>
              <a:rPr lang="fa-IR" dirty="0">
                <a:solidFill>
                  <a:srgbClr val="FF0000"/>
                </a:solidFill>
              </a:rPr>
              <a:t> علمی و دانشجویی (مثل انجمن </a:t>
            </a:r>
            <a:r>
              <a:rPr lang="fa-IR" dirty="0" err="1">
                <a:solidFill>
                  <a:srgbClr val="FF0000"/>
                </a:solidFill>
              </a:rPr>
              <a:t>زبان‌شناسی</a:t>
            </a:r>
            <a:r>
              <a:rPr lang="fa-IR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a-IR" dirty="0">
                <a:solidFill>
                  <a:srgbClr val="FF0000"/>
                </a:solidFill>
              </a:rPr>
              <a:t>استفاده از </a:t>
            </a:r>
            <a:r>
              <a:rPr lang="fa-IR" dirty="0" err="1">
                <a:solidFill>
                  <a:srgbClr val="FF0000"/>
                </a:solidFill>
              </a:rPr>
              <a:t>کانال‌های</a:t>
            </a:r>
            <a:r>
              <a:rPr lang="fa-IR" dirty="0">
                <a:solidFill>
                  <a:srgbClr val="FF0000"/>
                </a:solidFill>
              </a:rPr>
              <a:t> دیجیتال محلی: انتشار محتوای آموزشی کوتاه در </a:t>
            </a:r>
            <a:r>
              <a:rPr lang="fa-IR" dirty="0" err="1">
                <a:solidFill>
                  <a:srgbClr val="FF0000"/>
                </a:solidFill>
              </a:rPr>
              <a:t>گروه‌ها</a:t>
            </a:r>
            <a:r>
              <a:rPr lang="fa-IR" dirty="0">
                <a:solidFill>
                  <a:srgbClr val="FF0000"/>
                </a:solidFill>
              </a:rPr>
              <a:t> و </a:t>
            </a:r>
            <a:r>
              <a:rPr lang="fa-IR" dirty="0" err="1">
                <a:solidFill>
                  <a:srgbClr val="FF0000"/>
                </a:solidFill>
              </a:rPr>
              <a:t>کانال‌های</a:t>
            </a:r>
            <a:r>
              <a:rPr lang="fa-IR" dirty="0">
                <a:solidFill>
                  <a:srgbClr val="FF0000"/>
                </a:solidFill>
              </a:rPr>
              <a:t> </a:t>
            </a:r>
            <a:r>
              <a:rPr lang="fa-IR" dirty="0" err="1">
                <a:solidFill>
                  <a:srgbClr val="FF0000"/>
                </a:solidFill>
              </a:rPr>
              <a:t>تلگرام</a:t>
            </a:r>
            <a:r>
              <a:rPr lang="fa-IR" dirty="0">
                <a:solidFill>
                  <a:srgbClr val="FF0000"/>
                </a:solidFill>
              </a:rPr>
              <a:t>/</a:t>
            </a:r>
            <a:r>
              <a:rPr lang="fa-IR" dirty="0" err="1">
                <a:solidFill>
                  <a:srgbClr val="FF0000"/>
                </a:solidFill>
              </a:rPr>
              <a:t>اینستاگرام</a:t>
            </a:r>
            <a:r>
              <a:rPr lang="fa-IR" dirty="0">
                <a:solidFill>
                  <a:srgbClr val="FF0000"/>
                </a:solidFill>
              </a:rPr>
              <a:t> دانشجویی قزوین</a:t>
            </a:r>
          </a:p>
          <a:p>
            <a:pPr lvl="1"/>
            <a:r>
              <a:rPr lang="fa-IR" dirty="0" err="1">
                <a:solidFill>
                  <a:srgbClr val="FF0000"/>
                </a:solidFill>
              </a:rPr>
              <a:t>پیامک</a:t>
            </a:r>
            <a:r>
              <a:rPr lang="fa-IR" dirty="0">
                <a:solidFill>
                  <a:srgbClr val="FF0000"/>
                </a:solidFill>
              </a:rPr>
              <a:t> هدفمند: ارسال </a:t>
            </a:r>
            <a:r>
              <a:rPr lang="fa-IR" dirty="0" err="1">
                <a:solidFill>
                  <a:srgbClr val="FF0000"/>
                </a:solidFill>
              </a:rPr>
              <a:t>پیامک</a:t>
            </a:r>
            <a:r>
              <a:rPr lang="fa-IR" dirty="0">
                <a:solidFill>
                  <a:srgbClr val="FF0000"/>
                </a:solidFill>
              </a:rPr>
              <a:t> به </a:t>
            </a:r>
            <a:r>
              <a:rPr lang="fa-IR" dirty="0" err="1">
                <a:solidFill>
                  <a:srgbClr val="FF0000"/>
                </a:solidFill>
              </a:rPr>
              <a:t>سرشماره‌های</a:t>
            </a:r>
            <a:r>
              <a:rPr lang="fa-IR" dirty="0">
                <a:solidFill>
                  <a:srgbClr val="FF0000"/>
                </a:solidFill>
              </a:rPr>
              <a:t> دانشجویی (با هماهنگی </a:t>
            </a:r>
            <a:r>
              <a:rPr lang="fa-IR" dirty="0" err="1">
                <a:solidFill>
                  <a:srgbClr val="FF0000"/>
                </a:solidFill>
              </a:rPr>
              <a:t>دانشگاه‌ها</a:t>
            </a:r>
            <a:r>
              <a:rPr lang="fa-IR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a-IR" dirty="0" err="1">
                <a:solidFill>
                  <a:srgbClr val="FF0000"/>
                </a:solidFill>
              </a:rPr>
              <a:t>پیش‌فروش</a:t>
            </a:r>
            <a:r>
              <a:rPr lang="fa-IR" dirty="0">
                <a:solidFill>
                  <a:srgbClr val="FF0000"/>
                </a:solidFill>
              </a:rPr>
              <a:t> اشتراک با تخفیف ویژه: عرضه اشتراک ۳ ماهه با ۴۰٪ تخفیف فقط برای دانشجویان قزوین در ماه اول </a:t>
            </a:r>
            <a:r>
              <a:rPr lang="fa-IR" dirty="0" err="1">
                <a:solidFill>
                  <a:srgbClr val="FF0000"/>
                </a:solidFill>
              </a:rPr>
              <a:t>راه‌اندازی</a:t>
            </a:r>
            <a:endParaRPr lang="fa-IR" dirty="0">
              <a:solidFill>
                <a:srgbClr val="FF0000"/>
              </a:solidFill>
            </a:endParaRPr>
          </a:p>
          <a:p>
            <a:r>
              <a:rPr lang="fa-IR" b="1" dirty="0">
                <a:solidFill>
                  <a:srgbClr val="FF0000"/>
                </a:solidFill>
              </a:rPr>
              <a:t>سهم بازار هدف:</a:t>
            </a:r>
          </a:p>
          <a:p>
            <a:pPr lvl="1"/>
            <a:r>
              <a:rPr lang="fa-IR" dirty="0">
                <a:solidFill>
                  <a:srgbClr val="FF0000"/>
                </a:solidFill>
              </a:rPr>
              <a:t>جمعیت هدف: ≈ ۳۰,۰۰۰ دانشجو</a:t>
            </a:r>
          </a:p>
          <a:p>
            <a:pPr lvl="1"/>
            <a:r>
              <a:rPr lang="fa-IR" dirty="0">
                <a:solidFill>
                  <a:srgbClr val="FF0000"/>
                </a:solidFill>
              </a:rPr>
              <a:t>هدف جذب: ۱,۲۰۰ کاربر فعال → سهم بازار اولیه: ۴٪</a:t>
            </a:r>
          </a:p>
        </p:txBody>
      </p:sp>
    </p:spTree>
    <p:extLst>
      <p:ext uri="{BB962C8B-B14F-4D97-AF65-F5344CB8AC3E}">
        <p14:creationId xmlns:p14="http://schemas.microsoft.com/office/powerpoint/2010/main" val="1761730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7FEA69-F1D8-D428-8121-BD9FD48C47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</a:rPr>
              <a:t>توضیحات لازم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36304FB-1C8B-198D-B464-337E6B9A34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93539" y="1638779"/>
            <a:ext cx="2778761" cy="4001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D08AA5-7FBB-7035-8888-5290839DD2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54299" y="1638779"/>
            <a:ext cx="14452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EB024E5-B7D0-B232-37D4-A1E6021CF8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3539" y="2126459"/>
            <a:ext cx="27787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EABC793-3004-453B-1965-2F7932C7CE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54299" y="2126459"/>
            <a:ext cx="14452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8869662-7FBC-0C44-8CFB-68C70E4C84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93539" y="2641349"/>
            <a:ext cx="27787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CF697FD-6D6A-05F7-0965-2EEC048145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54299" y="2641349"/>
            <a:ext cx="14452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DFCDE8F-1A02-ACB2-F725-C2E2F4C205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93539" y="3129029"/>
            <a:ext cx="27787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3D59F5-78F5-35C5-D1DC-EAE809C9A07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54299" y="3129029"/>
            <a:ext cx="14452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BBEF1C4-4DD1-2049-93A6-E71A9FE05C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93539" y="3629343"/>
            <a:ext cx="27787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B817A3-C21C-63A4-D536-E779B33B45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54299" y="3629343"/>
            <a:ext cx="14452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A6E62A3-80E2-2EA5-1759-F08DBE7F49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93539" y="4117023"/>
            <a:ext cx="27787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E480FBD-C72D-BD30-C4D7-E7EBA3C82A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654299" y="4117023"/>
            <a:ext cx="1445261" cy="400111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4E53B6C-E6B9-D90F-0E72-F9531E831AFC}"/>
              </a:ext>
            </a:extLst>
          </p:cNvPr>
          <p:cNvSpPr txBox="1">
            <a:spLocks/>
          </p:cNvSpPr>
          <p:nvPr/>
        </p:nvSpPr>
        <p:spPr>
          <a:xfrm>
            <a:off x="7066279" y="1649665"/>
            <a:ext cx="2471422" cy="4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rgbClr val="FF0000"/>
                </a:solidFill>
              </a:rPr>
              <a:t>پوسترهای تبلیغاتی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DB9C59F-F502-D68E-16E8-E840C6C239FB}"/>
              </a:ext>
            </a:extLst>
          </p:cNvPr>
          <p:cNvSpPr txBox="1">
            <a:spLocks/>
          </p:cNvSpPr>
          <p:nvPr/>
        </p:nvSpPr>
        <p:spPr>
          <a:xfrm>
            <a:off x="7066279" y="2126459"/>
            <a:ext cx="2471422" cy="4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err="1">
                <a:solidFill>
                  <a:srgbClr val="FF0000"/>
                </a:solidFill>
              </a:rPr>
              <a:t>پیامک</a:t>
            </a:r>
            <a:r>
              <a:rPr lang="fa-IR" dirty="0">
                <a:solidFill>
                  <a:srgbClr val="FF0000"/>
                </a:solidFill>
              </a:rPr>
              <a:t> انبوه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A796D5C0-44C5-6C42-DF66-9D57C4941505}"/>
              </a:ext>
            </a:extLst>
          </p:cNvPr>
          <p:cNvSpPr txBox="1">
            <a:spLocks/>
          </p:cNvSpPr>
          <p:nvPr/>
        </p:nvSpPr>
        <p:spPr>
          <a:xfrm>
            <a:off x="7066279" y="2638525"/>
            <a:ext cx="2471422" cy="4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rgbClr val="FF0000"/>
                </a:solidFill>
              </a:rPr>
              <a:t>تبلیغات در </a:t>
            </a:r>
            <a:r>
              <a:rPr lang="fa-IR" dirty="0" err="1">
                <a:solidFill>
                  <a:srgbClr val="FF0000"/>
                </a:solidFill>
              </a:rPr>
              <a:t>رسانه‌های</a:t>
            </a:r>
            <a:r>
              <a:rPr lang="fa-IR" dirty="0">
                <a:solidFill>
                  <a:srgbClr val="FF0000"/>
                </a:solidFill>
              </a:rPr>
              <a:t> محلی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B11CF75B-D88C-7A10-113F-67076734126B}"/>
              </a:ext>
            </a:extLst>
          </p:cNvPr>
          <p:cNvSpPr txBox="1">
            <a:spLocks/>
          </p:cNvSpPr>
          <p:nvPr/>
        </p:nvSpPr>
        <p:spPr>
          <a:xfrm>
            <a:off x="7066279" y="3149725"/>
            <a:ext cx="2471422" cy="4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rgbClr val="FF0000"/>
                </a:solidFill>
              </a:rPr>
              <a:t>برگزاری ۲ رویداد معرفی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925F0E6B-733C-8918-E966-6258493EAC8E}"/>
              </a:ext>
            </a:extLst>
          </p:cNvPr>
          <p:cNvSpPr txBox="1">
            <a:spLocks/>
          </p:cNvSpPr>
          <p:nvPr/>
        </p:nvSpPr>
        <p:spPr>
          <a:xfrm>
            <a:off x="7066279" y="3626519"/>
            <a:ext cx="2471422" cy="4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rgbClr val="FF0000"/>
                </a:solidFill>
              </a:rPr>
              <a:t>تولید محتوای دیجیتال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6CE88BF9-144D-FCED-42F0-C933C556507E}"/>
              </a:ext>
            </a:extLst>
          </p:cNvPr>
          <p:cNvSpPr txBox="1">
            <a:spLocks/>
          </p:cNvSpPr>
          <p:nvPr/>
        </p:nvSpPr>
        <p:spPr>
          <a:xfrm>
            <a:off x="7066279" y="4138585"/>
            <a:ext cx="2471422" cy="40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>
                <a:solidFill>
                  <a:srgbClr val="FF0000"/>
                </a:solidFill>
              </a:rPr>
              <a:t>سایر </a:t>
            </a:r>
            <a:r>
              <a:rPr lang="fa-IR" dirty="0" err="1">
                <a:solidFill>
                  <a:srgbClr val="FF0000"/>
                </a:solidFill>
              </a:rPr>
              <a:t>هزینه‌های</a:t>
            </a:r>
            <a:r>
              <a:rPr lang="fa-IR" dirty="0">
                <a:solidFill>
                  <a:srgbClr val="FF0000"/>
                </a:solidFill>
              </a:rPr>
              <a:t> جزئی</a:t>
            </a:r>
          </a:p>
        </p:txBody>
      </p:sp>
    </p:spTree>
    <p:extLst>
      <p:ext uri="{BB962C8B-B14F-4D97-AF65-F5344CB8AC3E}">
        <p14:creationId xmlns:p14="http://schemas.microsoft.com/office/powerpoint/2010/main" val="1372587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70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99A18E-75B1-A7B1-EEBD-15C4E6C58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626DC-8FC0-EE65-C731-1014473AB9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93AC7-14CE-4A89-2862-BCF9E2416F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D2249-3C53-5157-4FBE-DB3AC115A4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36A20C-EFD6-B209-F651-D239BB2D5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BC6CE1-E1C6-86DA-3A8B-166091FAF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4C6910-CEBF-0494-45F6-BFEA89AF0D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F69267-C9E8-7A5A-3F29-57B4167159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9F0456-70C6-0D81-0DC5-9F6504354C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86CACB-0C80-3AAC-656C-D10DE05C60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BC3213B-9046-24AE-2C1B-4BD6BB31B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6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4756D4D6-B564-B4C0-0144-E973D9D5876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61387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26B397-8AD1-4388-1587-E5D3D5356F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فرضیات کلیدی:</a:t>
            </a:r>
          </a:p>
          <a:p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بازار هدف اولیه: ۳۰,۰۰۰ دانشجوی </a:t>
            </a:r>
            <a:r>
              <a:rPr lang="fa-IR" sz="20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دانشگاه‌های</a:t>
            </a:r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قزوین</a:t>
            </a:r>
          </a:p>
          <a:p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نرخ تبدیل کاربر رایگان به پولی: ۲٪ (</a:t>
            </a:r>
            <a:r>
              <a:rPr lang="fa-IR" sz="20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واقع‌بینانه</a:t>
            </a:r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) / ۰.۵٪ (بدبینانه)</a:t>
            </a:r>
          </a:p>
          <a:p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میانگین درآمد هر کاربر (اشتراک ماهانه): ۳۰,۰۰۰ تومان</a:t>
            </a:r>
          </a:p>
          <a:p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رشد ماهانه کاربران فعال: ۱۰٪ (</a:t>
            </a:r>
            <a:r>
              <a:rPr lang="fa-IR" sz="20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واقع‌بینانه</a:t>
            </a:r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) / بدون رشد (بدبینانه)</a:t>
            </a:r>
          </a:p>
          <a:p>
            <a:endParaRPr lang="fa-IR" sz="2000" b="0" dirty="0">
              <a:solidFill>
                <a:srgbClr val="FF0000"/>
              </a:solidFill>
              <a:latin typeface="system-ui"/>
              <a:cs typeface="B Nazanin" panose="00000400000000000000" pitchFamily="2" charset="-78"/>
            </a:endParaRPr>
          </a:p>
          <a:p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میزان درآمد سال اول:</a:t>
            </a:r>
          </a:p>
          <a:p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به </a:t>
            </a:r>
            <a:r>
              <a:rPr lang="fa-IR" sz="20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ازای</a:t>
            </a:r>
            <a:r>
              <a:rPr lang="fa-IR" sz="20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۶۰۰ نفر کاربر، درآمدی معادل ۱۰۸ میلیون تومان</a:t>
            </a:r>
          </a:p>
        </p:txBody>
      </p:sp>
    </p:spTree>
    <p:extLst>
      <p:ext uri="{BB962C8B-B14F-4D97-AF65-F5344CB8AC3E}">
        <p14:creationId xmlns:p14="http://schemas.microsoft.com/office/powerpoint/2010/main" val="939169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76A38D-F067-6068-B848-D301EE1C73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sz="2000" b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حاشیه سود ناخالص 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هزینه متغیر هر کاربر ≈ ۳,۰۰۰ تومان (سرور، پشتیبانی،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کارمزد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)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حاشیه سود ناخالص = </a:t>
            </a:r>
            <a:r>
              <a:rPr lang="fa-IR" sz="2000" dirty="0">
                <a:solidFill>
                  <a:srgbClr val="FF0000"/>
                </a:solidFill>
                <a:latin typeface="KaTeX_Main"/>
                <a:cs typeface="B Nazanin" panose="00000400000000000000" pitchFamily="2" charset="-78"/>
              </a:rPr>
              <a:t>30,00030,000−3,000​=90%</a:t>
            </a:r>
            <a:endParaRPr lang="fa-IR" sz="2000" dirty="0">
              <a:solidFill>
                <a:srgbClr val="FF0000"/>
              </a:solidFill>
              <a:latin typeface="system-ui"/>
              <a:cs typeface="B Nazanin" panose="00000400000000000000" pitchFamily="2" charset="-78"/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2D76F49-34CC-0463-BBBF-51554925638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62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900C20-90AF-2F8C-E437-BCFB543889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8000" y="990600"/>
            <a:ext cx="11112500" cy="5514975"/>
          </a:xfrm>
        </p:spPr>
        <p:txBody>
          <a:bodyPr/>
          <a:lstStyle/>
          <a:p>
            <a:pPr lvl="0"/>
            <a:r>
              <a:rPr lang="fa-IR" dirty="0">
                <a:solidFill>
                  <a:srgbClr val="FF0000"/>
                </a:solidFill>
                <a:latin typeface="system-ui"/>
              </a:rPr>
              <a:t>نام و نام خانوادگی: [نام کامل]</a:t>
            </a:r>
            <a:endParaRPr lang="en-US" dirty="0">
              <a:solidFill>
                <a:srgbClr val="FF0000"/>
              </a:solidFill>
              <a:latin typeface="system-ui"/>
            </a:endParaRPr>
          </a:p>
          <a:p>
            <a:pPr lvl="0"/>
            <a:r>
              <a:rPr lang="fa-IR" dirty="0">
                <a:solidFill>
                  <a:srgbClr val="FF0000"/>
                </a:solidFill>
                <a:latin typeface="system-ui"/>
              </a:rPr>
              <a:t>میزان تحصیلات: [مثلاً: کارشناسی / کارشناسی ارشد / دکتری / دیپلم]</a:t>
            </a:r>
            <a:endParaRPr lang="en-US" dirty="0">
              <a:solidFill>
                <a:srgbClr val="FF0000"/>
              </a:solidFill>
              <a:latin typeface="system-ui"/>
            </a:endParaRPr>
          </a:p>
          <a:p>
            <a:pPr lvl="0"/>
            <a:r>
              <a:rPr lang="fa-IR" dirty="0">
                <a:solidFill>
                  <a:srgbClr val="FF0000"/>
                </a:solidFill>
                <a:latin typeface="system-ui"/>
              </a:rPr>
              <a:t>رشته تحصیلی: [مثلاً: مهندسی برق / مدیریت بازرگانی / روانشناسی بالینی]</a:t>
            </a:r>
            <a:endParaRPr lang="en-US" dirty="0">
              <a:solidFill>
                <a:srgbClr val="FF0000"/>
              </a:solidFill>
              <a:latin typeface="system-ui"/>
            </a:endParaRPr>
          </a:p>
          <a:p>
            <a:pPr lvl="0"/>
            <a:r>
              <a:rPr lang="fa-IR" dirty="0">
                <a:solidFill>
                  <a:srgbClr val="FF0000"/>
                </a:solidFill>
                <a:latin typeface="system-ui"/>
              </a:rPr>
              <a:t>سوابق اجرایی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ترجیحاً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مرتبط با ایده:</a:t>
            </a:r>
            <a:br>
              <a:rPr lang="fa-IR" dirty="0">
                <a:solidFill>
                  <a:srgbClr val="FF0000"/>
                </a:solidFill>
              </a:rPr>
            </a:br>
            <a:r>
              <a:rPr lang="fa-IR" dirty="0">
                <a:solidFill>
                  <a:srgbClr val="FF0000"/>
                </a:solidFill>
                <a:latin typeface="system-ui"/>
              </a:rPr>
              <a:t>[حداکثر ۲–۳ خط توضیح درباره سابقه کاری،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پروژه‌های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قبلی، همکاری با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سازمان‌ها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، یا تجربیاتی که مستقیماً به ایده کنونی مرتبط است. مثال:</a:t>
            </a:r>
            <a:br>
              <a:rPr lang="fa-IR" dirty="0">
                <a:solidFill>
                  <a:srgbClr val="FF0000"/>
                </a:solidFill>
              </a:rPr>
            </a:br>
            <a:r>
              <a:rPr lang="fa-IR" i="1" dirty="0">
                <a:solidFill>
                  <a:srgbClr val="FF0000"/>
                </a:solidFill>
                <a:latin typeface="system-ui"/>
              </a:rPr>
              <a:t>«۳ سال سابقه فعالیت در حوزه کشاورزی هوشمند و همکاری با جهاد کشاورزی قزوین در </a:t>
            </a:r>
            <a:r>
              <a:rPr lang="fa-IR" i="1" dirty="0" err="1">
                <a:solidFill>
                  <a:srgbClr val="FF0000"/>
                </a:solidFill>
                <a:latin typeface="system-ui"/>
              </a:rPr>
              <a:t>پروژه‌های</a:t>
            </a:r>
            <a:r>
              <a:rPr lang="fa-IR" i="1" dirty="0">
                <a:solidFill>
                  <a:srgbClr val="FF0000"/>
                </a:solidFill>
                <a:latin typeface="system-ui"/>
              </a:rPr>
              <a:t> آزمایشی آبیاری خورشیدی»</a:t>
            </a:r>
            <a:br>
              <a:rPr lang="fa-IR" dirty="0">
                <a:solidFill>
                  <a:srgbClr val="FF0000"/>
                </a:solidFill>
              </a:rPr>
            </a:br>
            <a:r>
              <a:rPr lang="fa-IR" dirty="0">
                <a:solidFill>
                  <a:srgbClr val="FF0000"/>
                </a:solidFill>
                <a:latin typeface="system-ui"/>
              </a:rPr>
              <a:t>یا</a:t>
            </a:r>
            <a:br>
              <a:rPr lang="fa-IR" dirty="0">
                <a:solidFill>
                  <a:srgbClr val="FF0000"/>
                </a:solidFill>
              </a:rPr>
            </a:br>
            <a:r>
              <a:rPr lang="fa-IR" i="1" dirty="0">
                <a:solidFill>
                  <a:srgbClr val="FF0000"/>
                </a:solidFill>
                <a:latin typeface="system-ui"/>
              </a:rPr>
              <a:t>«مدیریت یک </a:t>
            </a:r>
            <a:r>
              <a:rPr lang="fa-IR" i="1" dirty="0" err="1">
                <a:solidFill>
                  <a:srgbClr val="FF0000"/>
                </a:solidFill>
                <a:latin typeface="system-ui"/>
              </a:rPr>
              <a:t>استارتاپ</a:t>
            </a:r>
            <a:r>
              <a:rPr lang="fa-IR" i="1" dirty="0">
                <a:solidFill>
                  <a:srgbClr val="FF0000"/>
                </a:solidFill>
                <a:latin typeface="system-ui"/>
              </a:rPr>
              <a:t> فناورانه در حوزه سلامت روان در سال ۱۴۰۲ که به دلیل عدم دسترسی به بازار هدف متوقف شد.»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]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53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5C7FB061-436F-D77F-A1A4-1966616886A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7D35-29AD-C366-B8A1-274336F5CA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sz="2000" b="1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هزینه‌های</a:t>
            </a:r>
            <a:r>
              <a:rPr lang="fa-IR" sz="2000" b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ثابت سال اول (تخمینی):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توسعه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اپ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،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هاست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، پشتیبانی فنی: ۱۰۰ میلیون تومان</a:t>
            </a:r>
          </a:p>
          <a:p>
            <a:r>
              <a:rPr lang="fa-IR" sz="2000" b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مدل درآمد: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اشتراک ماهانه: ۳۰,۰۰۰ تومان</a:t>
            </a:r>
          </a:p>
          <a:p>
            <a:r>
              <a:rPr lang="fa-IR" sz="2000" b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محاسبه نقطه سر به سر: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درآمد لازم برای پوشش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هزینه‌ها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: ۱۰۰,۰۰۰,۰۰۰ تومان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تعداد مشتریان مورد نیاز (با اشتراک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یک‌ماهه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): </a:t>
            </a:r>
            <a:r>
              <a:rPr lang="fa-IR" sz="2000" dirty="0">
                <a:solidFill>
                  <a:srgbClr val="FF0000"/>
                </a:solidFill>
                <a:latin typeface="KaTeX_Main"/>
                <a:cs typeface="B Nazanin" panose="00000400000000000000" pitchFamily="2" charset="-78"/>
              </a:rPr>
              <a:t>30,000100,000,000​≈3,334 نفر</a:t>
            </a:r>
            <a:endParaRPr lang="fa-IR" sz="2000" dirty="0">
              <a:solidFill>
                <a:srgbClr val="FF0000"/>
              </a:solidFill>
              <a:latin typeface="system-ui"/>
              <a:cs typeface="B Nazanin" panose="00000400000000000000" pitchFamily="2" charset="-78"/>
            </a:endParaRP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اما با میانگین مدت اشتراک ۳ ماه (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واقع‌بینانه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): فقط ≈ 1,112 مشتری فعال برای رسیدن به نقطه سر به سر کافی است.</a:t>
            </a:r>
          </a:p>
        </p:txBody>
      </p:sp>
    </p:spTree>
    <p:extLst>
      <p:ext uri="{BB962C8B-B14F-4D97-AF65-F5344CB8AC3E}">
        <p14:creationId xmlns:p14="http://schemas.microsoft.com/office/powerpoint/2010/main" val="2418653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92722C-ED16-4A9D-581C-CC193C135E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0CB3E-3116-8BA3-26EB-AC29C59543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A2933-CDA6-E06A-7F67-F1F630CF95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88F411-60BA-229F-B489-E3AC76E5DC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AC1004-27A5-AD07-87A6-CCE4050F24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AD6071-259E-5309-FC1C-196D8E9BA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007C9D-6521-4949-D308-B3515B6F71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7C2941-9CD4-B6B9-6F51-4574066B40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1ED6DA-346D-8711-2F7C-096AC34089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6EA131-49B5-85E6-C56D-B5C8A7AA8DE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12C93A-E49D-B653-EA5B-F6EB3FEF2A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731AA0-3DC6-210C-0C66-8EAD975A5E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B76AE9-C270-8763-94D8-3D7D752462A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3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636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6707A-80E1-CB52-2523-BC38DE9D64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291" y="895927"/>
            <a:ext cx="11140209" cy="5645707"/>
          </a:xfrm>
        </p:spPr>
        <p:txBody>
          <a:bodyPr/>
          <a:lstStyle/>
          <a:p>
            <a:r>
              <a:rPr lang="fa-IR" sz="2000" b="1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مهم‌ترین</a:t>
            </a:r>
            <a:r>
              <a:rPr lang="fa-IR" sz="2000" b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</a:t>
            </a:r>
            <a:r>
              <a:rPr lang="fa-IR" sz="2000" b="1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گام‌های</a:t>
            </a:r>
            <a:r>
              <a:rPr lang="fa-IR" sz="2000" b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۶ ماهه: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تکمیل </a:t>
            </a:r>
            <a:r>
              <a:rPr lang="en-US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MVP 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موبایل (ماه ۱–۲): عرضه نسخه اولیه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اپلیکیشن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برای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اندروید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و </a:t>
            </a:r>
            <a:r>
              <a:rPr lang="en-US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iOS 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با ۵ سناریوی مکالمه آکادمیک/شغلی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آزمایش کاربری گسترده (ماه ۲–۳): تست با ۲۰۰ دانشجو از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دانشگاه‌های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قزوین و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جمع‌آوری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بازخورد برای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بهینه‌سازی</a:t>
            </a:r>
            <a:endParaRPr lang="fa-IR" sz="2000" dirty="0">
              <a:solidFill>
                <a:srgbClr val="FF0000"/>
              </a:solidFill>
              <a:latin typeface="system-ui"/>
              <a:cs typeface="B Nazanin" panose="00000400000000000000" pitchFamily="2" charset="-78"/>
            </a:endParaRPr>
          </a:p>
          <a:p>
            <a:pPr lvl="1"/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راه‌اندازی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مدل درآمدی (ماه ۳–۴):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فعال‌سازی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اشتراک ماهانه و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پیش‌فروش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بسته‌های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ویژه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جذب ۱,۲۰۰ کاربر فعال (ماه ۴–۶): رسیدن به نقطه سر به سر و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آماده‌سازی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برای گسترش به سایر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استان‌ها</a:t>
            </a:r>
            <a:endParaRPr lang="fa-IR" sz="2000" dirty="0">
              <a:solidFill>
                <a:srgbClr val="FF0000"/>
              </a:solidFill>
              <a:latin typeface="system-ui"/>
              <a:cs typeface="B Nazanin" panose="00000400000000000000" pitchFamily="2" charset="-78"/>
            </a:endParaRPr>
          </a:p>
          <a:p>
            <a:r>
              <a:rPr lang="fa-IR" sz="2000" b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انتظارات ما از پارک علم و فناوری قزوین: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پذیرش به عنوان هسته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فناور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برای دسترسی به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زیرساخت‌های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فنی و حقوقی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حمایت در بازاریابی: معرفی طرح به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دانشگاه‌ها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و مراکز آموزشی استان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استفاده از فضای کار اشتراکی برای تیم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توسعه‌دهنده</a:t>
            </a:r>
            <a:endParaRPr lang="fa-IR" sz="2000" dirty="0">
              <a:solidFill>
                <a:srgbClr val="FF0000"/>
              </a:solidFill>
              <a:latin typeface="system-ui"/>
              <a:cs typeface="B Nazanin" panose="00000400000000000000" pitchFamily="2" charset="-78"/>
            </a:endParaRP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مشاوره تخصصی در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حوزه‌های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مالکیت فکری، مدل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کسب‌وکار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و جذب سرمایه</a:t>
            </a:r>
          </a:p>
          <a:p>
            <a:pPr lvl="1"/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همکاری در برگزاری رویدادهای آزمایشی در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دانشگاه‌های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عضو شبکه پارک</a:t>
            </a:r>
          </a:p>
        </p:txBody>
      </p:sp>
    </p:spTree>
    <p:extLst>
      <p:ext uri="{BB962C8B-B14F-4D97-AF65-F5344CB8AC3E}">
        <p14:creationId xmlns:p14="http://schemas.microsoft.com/office/powerpoint/2010/main" val="20578402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BD74B9-1932-194C-B30A-F418C76BE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مشکل ما واقعی است: دانشجویان با وجود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سال‌ها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تحصیل، در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موقعیت‌های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واقعی سکوت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می‌کنند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.</a:t>
            </a:r>
          </a:p>
          <a:p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راه‌حل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ما هدفمند است: یک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اپلیکیشن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مکالمه‌محور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، هوشمند و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سفارشی‌سازی‌شده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برای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فارسی‌زبانان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.</a:t>
            </a:r>
          </a:p>
          <a:p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مزیت رقابتی ما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منحصربه‌فرد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است: تمرکز بر </a:t>
            </a:r>
            <a:r>
              <a:rPr lang="fa-IR" sz="1800" b="0" i="1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سناریوهای</a:t>
            </a:r>
            <a:r>
              <a:rPr lang="fa-IR" sz="1800" b="0" i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ایرانی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و </a:t>
            </a:r>
            <a:r>
              <a:rPr lang="fa-IR" sz="1800" b="0" i="1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خطاهای رایج </a:t>
            </a:r>
            <a:r>
              <a:rPr lang="fa-IR" sz="1800" b="0" i="1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فارسی‌زبانان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.</a:t>
            </a:r>
          </a:p>
          <a:p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هدف ما بزرگ است: تبدیل قزوین به نقطه آغاز یک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راه‌حل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ملی برای آموزش مکالمه انگلیسی.</a:t>
            </a:r>
            <a:endParaRPr lang="en-US" sz="1800" b="0" dirty="0">
              <a:solidFill>
                <a:srgbClr val="FF0000"/>
              </a:solidFill>
              <a:latin typeface="system-ui"/>
              <a:cs typeface="B Nazanin" panose="00000400000000000000" pitchFamily="2" charset="-78"/>
            </a:endParaRPr>
          </a:p>
          <a:p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اگر امروز به ما اعتماد کنید، فردا یک دانشجوی قزوینی خواهد بود که بدون ترس، در برابر یک استاد خارجی ایستاده و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ایده‌اش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را به زبان جهانی بیان </a:t>
            </a:r>
            <a:r>
              <a:rPr lang="fa-IR" sz="1800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می‌کند</a:t>
            </a:r>
            <a:r>
              <a:rPr lang="en-US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</a:t>
            </a:r>
            <a:r>
              <a:rPr lang="fa-IR" sz="1800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و این، شروع یک تحول واقعی است. </a:t>
            </a:r>
          </a:p>
        </p:txBody>
      </p:sp>
    </p:spTree>
    <p:extLst>
      <p:ext uri="{BB962C8B-B14F-4D97-AF65-F5344CB8AC3E}">
        <p14:creationId xmlns:p14="http://schemas.microsoft.com/office/powerpoint/2010/main" val="35105290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ECD0FF-AD23-0D14-8100-E1639A8E33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300" y="1955800"/>
            <a:ext cx="7924800" cy="3465945"/>
          </a:xfrm>
        </p:spPr>
        <p:txBody>
          <a:bodyPr/>
          <a:lstStyle/>
          <a:p>
            <a:r>
              <a:rPr lang="fa-IR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از وقت، دقت نظر و فرصتی که به ما دادید صمیمانه </a:t>
            </a:r>
            <a:r>
              <a:rPr lang="fa-IR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سپاسگزاریم</a:t>
            </a:r>
            <a:r>
              <a:rPr lang="fa-IR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.</a:t>
            </a:r>
          </a:p>
          <a:p>
            <a:r>
              <a:rPr lang="fa-IR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این ایده تنها یک </a:t>
            </a:r>
            <a:r>
              <a:rPr lang="fa-IR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اپ</a:t>
            </a:r>
            <a:r>
              <a:rPr lang="fa-IR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نیست — بلکه تلاشی است برای دادن صدایی به دانشجویانی که </a:t>
            </a:r>
            <a:r>
              <a:rPr lang="fa-IR" b="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می‌خواهند</a:t>
            </a:r>
            <a:r>
              <a:rPr lang="fa-IR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 در دنیای جهانی شنیده شوند.</a:t>
            </a:r>
          </a:p>
          <a:p>
            <a:r>
              <a:rPr lang="fa-IR" b="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امیدواریم بتوانیم با حمایت پارک علم و فناوری قزوین، این صدا را از قزوین به سراسر ایران برسانیم.</a:t>
            </a:r>
          </a:p>
        </p:txBody>
      </p:sp>
    </p:spTree>
    <p:extLst>
      <p:ext uri="{BB962C8B-B14F-4D97-AF65-F5344CB8AC3E}">
        <p14:creationId xmlns:p14="http://schemas.microsoft.com/office/powerpoint/2010/main" val="3761575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0682D9-4949-F908-C69E-6A496CEC57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34FEA-0ACF-34B5-7BF4-24ECC86C5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3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84AFBB-D32B-C357-5988-9C3A5611D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C84E8-F31F-A470-CA19-49CB132960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D8A67-D353-6006-D2B1-FCB2627298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782154-58C3-22C6-74D3-5E8B8BD0E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3E3D8-1DD8-13C9-C732-6B3B39D51E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1BAB13-F22F-368D-CDFF-57F5AD1CF7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52556E-448D-E8D6-9391-F8774139C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5EF715-D077-9F1B-2928-38D4CB92E9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719E95-ABD1-BB9F-34AC-9D493CE69F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7E6C279-84B7-5942-07B2-63535BEC45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4B67A21-FEC1-217D-C8A2-BA59B95B26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B55183-E764-7CF9-D8B5-88D73AFBCE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E643BA-C9F4-ABD7-C2C8-112CCE9999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30ED1A-886C-9566-E2A0-22F14AB0A0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CDB617-ADD3-43CD-A16E-02E14F381D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5B402AF-8507-3713-B1C9-496F86C8C6E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149EA7-E648-BED1-DB77-64E10D983C5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85162E8-84C6-C009-86C2-EFC96B783EB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0834A80-BD1C-0A72-56A1-962A6475028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88717E7-7CC3-6905-BA9E-9722FFC6D6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5068F02-6A7D-07FE-A5BF-E15340EBA91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3D67165-E7F4-1224-41EF-D1D420D768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F79C7FB-1E47-4419-1B77-0EA94B871F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D8BEF8C-275C-187A-C888-9A73B23D817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BECE8A1-6626-C0CA-1A08-A8F025F40C5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79BCD0-7FC3-E44B-2389-1F0AE08A7C0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670D743-DA90-2E58-2CF2-AFECFD373FD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80E9E15-4A14-CB05-9C48-81018A2D6AC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FC8FF697-A584-2B64-E246-37C21375D9C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B228064-2E91-8E71-9022-2EE40FE70B5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C954C44-869C-3874-4749-1B8A2A8A520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3C4B2C-DB68-6196-CD7C-FB20DC08FA1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6DC57D6-756D-9116-70F5-C4DF5A8310B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99CBF72-7E39-658F-9414-CE71286BDFB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B587B6D-2DFB-8A08-0E74-57561713585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C1DD8278-DA0E-0F74-0D55-147CF05C0FB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4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946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006868-1494-8E3C-407F-B5AA07B9DFD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a-IR" dirty="0">
                <a:solidFill>
                  <a:srgbClr val="FF0000"/>
                </a:solidFill>
                <a:latin typeface="system-ui"/>
              </a:rPr>
              <a:t>مشکل: آموزش زبان انگلیسی در ایران تمرکز دارد بر حفظ و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تست‌زنی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، نه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مهارت‌های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عملی مانند صحبت کردن، گوش دادن و نوشتن در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موقعیت‌های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واقعی. این باعث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می‌شود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دانشجویان با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پاسوردهای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بالا، در مواجهه با اساتید خارجی یا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مصاحبه‌های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شغلی، دچار سکوت و اضطراب شوند.</a:t>
            </a:r>
          </a:p>
          <a:p>
            <a:pPr lvl="0"/>
            <a:r>
              <a:rPr lang="fa-IR" dirty="0" err="1">
                <a:solidFill>
                  <a:srgbClr val="FF0000"/>
                </a:solidFill>
                <a:latin typeface="system-ui"/>
              </a:rPr>
              <a:t>راه‌حل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ما :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اپلیکیشن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x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- یک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اپلیکیشن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هوشمند که آموزش زبان را از یک فعالیت تحصیلی به یک تجربه تعاملی و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بازی‌محور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تبدیل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می‌کند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.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مکالمات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شبیه‌سازی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شده با هوش مصنوعی 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بازخورد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لحظه‌ای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از </a:t>
            </a:r>
            <a:r>
              <a:rPr lang="en-US" dirty="0">
                <a:solidFill>
                  <a:srgbClr val="FF0000"/>
                </a:solidFill>
                <a:latin typeface="system-ui"/>
              </a:rPr>
              <a:t>AI 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روی تلفظ، ساختار جمله و انتخاب واژه.</a:t>
            </a:r>
          </a:p>
          <a:p>
            <a:pPr lvl="1"/>
            <a:r>
              <a:rPr lang="fa-IR" dirty="0">
                <a:solidFill>
                  <a:srgbClr val="FF0000"/>
                </a:solidFill>
                <a:latin typeface="system-ui"/>
              </a:rPr>
              <a:t>تقویم یادگیری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شخصی‌سازی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شده که بر اساس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ضعف‌های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کاربر، تمرینات را تنظیم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می‌کند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.</a:t>
            </a:r>
          </a:p>
          <a:p>
            <a:pPr lvl="0"/>
            <a:r>
              <a:rPr lang="fa-IR" dirty="0">
                <a:solidFill>
                  <a:srgbClr val="FF0000"/>
                </a:solidFill>
                <a:latin typeface="system-ui"/>
              </a:rPr>
              <a:t>کاربرد اصلی طرح: تبدیل دانشجویان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فارسی‌زبان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به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فرادی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که با اعتماد به نفس،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می‌توانند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در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محیط‌های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آکادمیک و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حرفه‌ای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انگلیسی صحبت کنند — بدون نیاز به معلم خصوصی یا سفر به کشورهای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انگلیسی‌زبان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176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807DB-B5A7-99F1-87BF-02D637244B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مثال: 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صدای کاربر در هنگام مکالمه با هوش مصنوعی 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سطح زبان فعلی کاربر (از طریق آزمون اولیه داخل </a:t>
            </a:r>
            <a:r>
              <a:rPr lang="fa-IR" sz="2000" dirty="0" err="1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اپ</a:t>
            </a:r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)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  <a:cs typeface="B Nazanin" panose="00000400000000000000" pitchFamily="2" charset="-78"/>
              </a:rPr>
              <a:t>انتخاب حوزه تخصصی (مثلاً: مصاحبه شغلی، ارائه دانشگاهی، مکالمه روزمره)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D99F1-2EEB-88FD-AC9B-BFF3CBEECC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00558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6C413-D58A-0BD0-AF1D-3D9DB9D763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fa-IR" sz="2000" dirty="0">
                <a:solidFill>
                  <a:srgbClr val="FF0000"/>
                </a:solidFill>
                <a:latin typeface="system-ui"/>
              </a:rPr>
              <a:t>مثال: 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</a:rPr>
              <a:t>پردازش گفتار (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Speech-to-Text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با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مدل‌های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هوش مصنوعی فارسی-انگلیسی</a:t>
            </a:r>
          </a:p>
          <a:p>
            <a:r>
              <a:rPr lang="fa-IR" sz="2000" dirty="0">
                <a:solidFill>
                  <a:srgbClr val="FF0000"/>
                </a:solidFill>
                <a:latin typeface="system-ui"/>
              </a:rPr>
              <a:t>تحلیل تلفظ، گرامر و واژگان توسط موتور زبانی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شخصی‌سازی‌شده</a:t>
            </a:r>
            <a:endParaRPr lang="fa-IR" sz="2000" dirty="0">
              <a:solidFill>
                <a:srgbClr val="FF0000"/>
              </a:solidFill>
              <a:latin typeface="system-ui"/>
            </a:endParaRPr>
          </a:p>
          <a:p>
            <a:r>
              <a:rPr lang="fa-IR" sz="2000" dirty="0">
                <a:solidFill>
                  <a:srgbClr val="FF0000"/>
                </a:solidFill>
                <a:latin typeface="system-ui"/>
              </a:rPr>
              <a:t>تولید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سناریوهای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تعاملی هوشمند بر اساس سطح و نیاز کاربر</a:t>
            </a:r>
          </a:p>
          <a:p>
            <a:r>
              <a:rPr lang="fa-IR" sz="2000" dirty="0" err="1">
                <a:solidFill>
                  <a:srgbClr val="FF0000"/>
                </a:solidFill>
                <a:latin typeface="system-ui"/>
              </a:rPr>
              <a:t>ذخیره‌سازی</a:t>
            </a:r>
            <a:r>
              <a:rPr lang="fa-IR" sz="2000" dirty="0">
                <a:solidFill>
                  <a:srgbClr val="FF0000"/>
                </a:solidFill>
                <a:latin typeface="system-ui"/>
              </a:rPr>
              <a:t> پیشرفت یادگیری در سرور ابری برای ارائه بازخورد </a:t>
            </a:r>
            <a:r>
              <a:rPr lang="fa-IR" sz="2000" dirty="0" err="1">
                <a:solidFill>
                  <a:srgbClr val="FF0000"/>
                </a:solidFill>
                <a:latin typeface="system-ui"/>
              </a:rPr>
              <a:t>بلندمدت</a:t>
            </a:r>
            <a:endParaRPr lang="fa-IR" sz="2000" dirty="0">
              <a:solidFill>
                <a:srgbClr val="FF0000"/>
              </a:solidFill>
              <a:latin typeface="system-ui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CF81F-F977-2D57-DAAD-FF3C43BE24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69618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9DA586-1A28-9657-83BB-13998E4E6F3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  <a:latin typeface="system-ui"/>
              </a:rPr>
              <a:t>مثال: </a:t>
            </a:r>
          </a:p>
          <a:p>
            <a:r>
              <a:rPr lang="fa-IR" dirty="0">
                <a:solidFill>
                  <a:srgbClr val="FF0000"/>
                </a:solidFill>
                <a:latin typeface="system-ui"/>
              </a:rPr>
              <a:t>بازخورد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لحظه‌ای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روی تلفظ و ساختار جمله</a:t>
            </a:r>
          </a:p>
          <a:p>
            <a:r>
              <a:rPr lang="fa-IR" dirty="0">
                <a:solidFill>
                  <a:srgbClr val="FF0000"/>
                </a:solidFill>
                <a:latin typeface="system-ui"/>
              </a:rPr>
              <a:t>گزارش هفتگی پیشرفت (نقاط قوت/ضعف)</a:t>
            </a:r>
          </a:p>
          <a:p>
            <a:r>
              <a:rPr lang="fa-IR" dirty="0">
                <a:solidFill>
                  <a:srgbClr val="FF0000"/>
                </a:solidFill>
                <a:latin typeface="system-ui"/>
              </a:rPr>
              <a:t>مسیر یادگیری پویا و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شخصی‌سازی‌شده</a:t>
            </a:r>
            <a:endParaRPr lang="fa-IR" dirty="0">
              <a:solidFill>
                <a:srgbClr val="FF0000"/>
              </a:solidFill>
              <a:latin typeface="system-ui"/>
            </a:endParaRPr>
          </a:p>
          <a:p>
            <a:r>
              <a:rPr lang="fa-IR" dirty="0">
                <a:solidFill>
                  <a:srgbClr val="FF0000"/>
                </a:solidFill>
                <a:latin typeface="system-ui"/>
              </a:rPr>
              <a:t>گواهی مهارت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مکالمه‌ای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(قابل اشتراک در </a:t>
            </a:r>
            <a:r>
              <a:rPr lang="fa-IR" dirty="0" err="1">
                <a:solidFill>
                  <a:srgbClr val="FF0000"/>
                </a:solidFill>
                <a:latin typeface="system-ui"/>
              </a:rPr>
              <a:t>شبکه‌های</a:t>
            </a:r>
            <a:r>
              <a:rPr lang="fa-IR" dirty="0">
                <a:solidFill>
                  <a:srgbClr val="FF0000"/>
                </a:solidFill>
                <a:latin typeface="system-ui"/>
              </a:rPr>
              <a:t> اجتماعی یا رزومه)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268E0-960A-16EC-6F5C-12B9AA8A7C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910516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id2.potx" id="{A9F181A1-623C-4334-AA27-C4A69A613DB4}" vid="{85DDD6E6-B3DD-460E-9782-A39EEAC971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omid2</Template>
  <TotalTime>135</TotalTime>
  <Words>1678</Words>
  <Application>Microsoft Office PowerPoint</Application>
  <PresentationFormat>Widescreen</PresentationFormat>
  <Paragraphs>129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B Nazanin</vt:lpstr>
      <vt:lpstr>B Titr</vt:lpstr>
      <vt:lpstr>Calibri</vt:lpstr>
      <vt:lpstr>Calibri Light</vt:lpstr>
      <vt:lpstr>KaTeX_Main</vt:lpstr>
      <vt:lpstr>Segoe UI Symbol</vt:lpstr>
      <vt:lpstr>system-ui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Danial Bagheri</dc:creator>
  <cp:lastModifiedBy>Danial Bagheri</cp:lastModifiedBy>
  <cp:revision>11</cp:revision>
  <dcterms:created xsi:type="dcterms:W3CDTF">2025-10-12T05:52:36Z</dcterms:created>
  <dcterms:modified xsi:type="dcterms:W3CDTF">2025-10-12T17:39:15Z</dcterms:modified>
</cp:coreProperties>
</file>